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1.xml" ContentType="application/vnd.ms-office.chartex+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handoutMasterIdLst>
    <p:handoutMasterId r:id="rId64"/>
  </p:handoutMasterIdLst>
  <p:sldIdLst>
    <p:sldId id="258" r:id="rId2"/>
    <p:sldId id="287" r:id="rId3"/>
    <p:sldId id="288" r:id="rId4"/>
    <p:sldId id="329" r:id="rId5"/>
    <p:sldId id="346" r:id="rId6"/>
    <p:sldId id="298" r:id="rId7"/>
    <p:sldId id="366" r:id="rId8"/>
    <p:sldId id="289" r:id="rId9"/>
    <p:sldId id="302" r:id="rId10"/>
    <p:sldId id="320" r:id="rId11"/>
    <p:sldId id="355" r:id="rId12"/>
    <p:sldId id="343" r:id="rId13"/>
    <p:sldId id="321" r:id="rId14"/>
    <p:sldId id="299" r:id="rId15"/>
    <p:sldId id="292" r:id="rId16"/>
    <p:sldId id="348" r:id="rId17"/>
    <p:sldId id="295" r:id="rId18"/>
    <p:sldId id="294" r:id="rId19"/>
    <p:sldId id="296" r:id="rId20"/>
    <p:sldId id="357" r:id="rId21"/>
    <p:sldId id="297" r:id="rId22"/>
    <p:sldId id="322" r:id="rId23"/>
    <p:sldId id="305" r:id="rId24"/>
    <p:sldId id="281" r:id="rId25"/>
    <p:sldId id="306" r:id="rId26"/>
    <p:sldId id="307" r:id="rId27"/>
    <p:sldId id="308" r:id="rId28"/>
    <p:sldId id="309" r:id="rId29"/>
    <p:sldId id="311" r:id="rId30"/>
    <p:sldId id="312" r:id="rId31"/>
    <p:sldId id="313" r:id="rId32"/>
    <p:sldId id="314" r:id="rId33"/>
    <p:sldId id="315" r:id="rId34"/>
    <p:sldId id="316" r:id="rId35"/>
    <p:sldId id="318" r:id="rId36"/>
    <p:sldId id="317" r:id="rId37"/>
    <p:sldId id="319" r:id="rId38"/>
    <p:sldId id="332" r:id="rId39"/>
    <p:sldId id="358" r:id="rId40"/>
    <p:sldId id="335" r:id="rId41"/>
    <p:sldId id="349" r:id="rId42"/>
    <p:sldId id="351" r:id="rId43"/>
    <p:sldId id="336" r:id="rId44"/>
    <p:sldId id="337" r:id="rId45"/>
    <p:sldId id="368" r:id="rId46"/>
    <p:sldId id="365" r:id="rId47"/>
    <p:sldId id="350" r:id="rId48"/>
    <p:sldId id="359" r:id="rId49"/>
    <p:sldId id="352" r:id="rId50"/>
    <p:sldId id="363" r:id="rId51"/>
    <p:sldId id="364" r:id="rId52"/>
    <p:sldId id="356" r:id="rId53"/>
    <p:sldId id="362" r:id="rId54"/>
    <p:sldId id="293" r:id="rId55"/>
    <p:sldId id="303" r:id="rId56"/>
    <p:sldId id="304" r:id="rId57"/>
    <p:sldId id="370" r:id="rId58"/>
    <p:sldId id="354" r:id="rId59"/>
    <p:sldId id="344" r:id="rId60"/>
    <p:sldId id="345" r:id="rId61"/>
    <p:sldId id="340" r:id="rId6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élian Ringwald" initials="CR" lastIdx="1" clrIdx="0">
    <p:extLst>
      <p:ext uri="{19B8F6BF-5375-455C-9EA6-DF929625EA0E}">
        <p15:presenceInfo xmlns:p15="http://schemas.microsoft.com/office/powerpoint/2012/main" userId="S::cring031@uottawa.ca::1de9f809-4356-45a5-b373-b1392e2bb10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4546A"/>
    <a:srgbClr val="D17979"/>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32" autoAdjust="0"/>
    <p:restoredTop sz="95226" autoAdjust="0"/>
  </p:normalViewPr>
  <p:slideViewPr>
    <p:cSldViewPr snapToGrid="0">
      <p:cViewPr varScale="1">
        <p:scale>
          <a:sx n="78" d="100"/>
          <a:sy n="78" d="100"/>
        </p:scale>
        <p:origin x="168" y="72"/>
      </p:cViewPr>
      <p:guideLst/>
    </p:cSldViewPr>
  </p:slideViewPr>
  <p:outlineViewPr>
    <p:cViewPr>
      <p:scale>
        <a:sx n="33" d="100"/>
        <a:sy n="33" d="100"/>
      </p:scale>
      <p:origin x="0" y="-9466"/>
    </p:cViewPr>
  </p:outlineViewPr>
  <p:notesTextViewPr>
    <p:cViewPr>
      <p:scale>
        <a:sx n="1" d="1"/>
        <a:sy n="1" d="1"/>
      </p:scale>
      <p:origin x="0" y="0"/>
    </p:cViewPr>
  </p:notesTextViewPr>
  <p:sorterViewPr>
    <p:cViewPr>
      <p:scale>
        <a:sx n="100" d="100"/>
        <a:sy n="100" d="100"/>
      </p:scale>
      <p:origin x="0" y="-13003"/>
    </p:cViewPr>
  </p:sorter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Celian\Desktop\lifranum_carto\next_work_openrefine\base_auteurs_complete-normalised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b="0" i="0" baseline="0" dirty="0">
                <a:effectLst/>
              </a:rPr>
              <a:t>Nombre d'identifiants possédés par entité auteur </a:t>
            </a:r>
            <a:endParaRPr lang="fr-FR" sz="11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Sheet1!$I$1</c:f>
              <c:strCache>
                <c:ptCount val="1"/>
                <c:pt idx="0">
                  <c:v>Nb aut</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Sheet1!$H$2:$H$6</c:f>
              <c:numCache>
                <c:formatCode>General</c:formatCode>
                <c:ptCount val="5"/>
                <c:pt idx="0">
                  <c:v>1</c:v>
                </c:pt>
                <c:pt idx="1">
                  <c:v>2</c:v>
                </c:pt>
                <c:pt idx="2">
                  <c:v>3</c:v>
                </c:pt>
                <c:pt idx="3">
                  <c:v>4</c:v>
                </c:pt>
                <c:pt idx="4">
                  <c:v>5</c:v>
                </c:pt>
              </c:numCache>
            </c:numRef>
          </c:cat>
          <c:val>
            <c:numRef>
              <c:f>Sheet1!$I$2:$I$6</c:f>
              <c:numCache>
                <c:formatCode>General</c:formatCode>
                <c:ptCount val="5"/>
                <c:pt idx="0">
                  <c:v>23</c:v>
                </c:pt>
                <c:pt idx="1">
                  <c:v>18</c:v>
                </c:pt>
                <c:pt idx="2">
                  <c:v>34</c:v>
                </c:pt>
                <c:pt idx="3">
                  <c:v>55</c:v>
                </c:pt>
                <c:pt idx="4">
                  <c:v>60</c:v>
                </c:pt>
              </c:numCache>
            </c:numRef>
          </c:val>
          <c:extLst>
            <c:ext xmlns:c16="http://schemas.microsoft.com/office/drawing/2014/chart" uri="{C3380CC4-5D6E-409C-BE32-E72D297353CC}">
              <c16:uniqueId val="{00000000-550B-44E2-BDAB-458F903D55B0}"/>
            </c:ext>
          </c:extLst>
        </c:ser>
        <c:dLbls>
          <c:dLblPos val="outEnd"/>
          <c:showLegendKey val="0"/>
          <c:showVal val="1"/>
          <c:showCatName val="0"/>
          <c:showSerName val="0"/>
          <c:showPercent val="0"/>
          <c:showBubbleSize val="0"/>
        </c:dLbls>
        <c:gapWidth val="219"/>
        <c:overlap val="-27"/>
        <c:axId val="1022972032"/>
        <c:axId val="947058304"/>
      </c:barChart>
      <c:catAx>
        <c:axId val="1022972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947058304"/>
        <c:crosses val="autoZero"/>
        <c:auto val="1"/>
        <c:lblAlgn val="ctr"/>
        <c:lblOffset val="100"/>
        <c:noMultiLvlLbl val="0"/>
      </c:catAx>
      <c:valAx>
        <c:axId val="947058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22972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dirty="0"/>
              <a:t>Taux de complétude des</a:t>
            </a:r>
            <a:r>
              <a:rPr lang="fr-FR" sz="1400" baseline="0" dirty="0"/>
              <a:t> références d'autorités</a:t>
            </a:r>
            <a:endParaRPr lang="fr-FR" sz="14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Sheet1!$F$2</c:f>
              <c:strCache>
                <c:ptCount val="1"/>
                <c:pt idx="0">
                  <c:v>part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Sheet1!$D$3:$D$8</c:f>
              <c:strCache>
                <c:ptCount val="6"/>
                <c:pt idx="0">
                  <c:v>VIAF</c:v>
                </c:pt>
                <c:pt idx="1">
                  <c:v>Wikidata</c:v>
                </c:pt>
                <c:pt idx="2">
                  <c:v>ISNI</c:v>
                </c:pt>
                <c:pt idx="3">
                  <c:v>SPLA</c:v>
                </c:pt>
                <c:pt idx="4">
                  <c:v>île-en-île</c:v>
                </c:pt>
                <c:pt idx="5">
                  <c:v>Orcid</c:v>
                </c:pt>
              </c:strCache>
            </c:strRef>
          </c:cat>
          <c:val>
            <c:numRef>
              <c:f>Sheet1!$F$3:$F$8</c:f>
              <c:numCache>
                <c:formatCode>0%</c:formatCode>
                <c:ptCount val="6"/>
                <c:pt idx="0">
                  <c:v>0.79057591623036649</c:v>
                </c:pt>
                <c:pt idx="1">
                  <c:v>0.74345549738219896</c:v>
                </c:pt>
                <c:pt idx="2">
                  <c:v>0.73821989528795806</c:v>
                </c:pt>
                <c:pt idx="3">
                  <c:v>0.72251308900523559</c:v>
                </c:pt>
                <c:pt idx="4">
                  <c:v>0.56544502617801051</c:v>
                </c:pt>
                <c:pt idx="5">
                  <c:v>1.0471204188481676E-2</c:v>
                </c:pt>
              </c:numCache>
            </c:numRef>
          </c:val>
          <c:extLst>
            <c:ext xmlns:c16="http://schemas.microsoft.com/office/drawing/2014/chart" uri="{C3380CC4-5D6E-409C-BE32-E72D297353CC}">
              <c16:uniqueId val="{00000000-DA1A-445D-8C22-7C91BE189AB6}"/>
            </c:ext>
          </c:extLst>
        </c:ser>
        <c:dLbls>
          <c:dLblPos val="outEnd"/>
          <c:showLegendKey val="0"/>
          <c:showVal val="1"/>
          <c:showCatName val="0"/>
          <c:showSerName val="0"/>
          <c:showPercent val="0"/>
          <c:showBubbleSize val="0"/>
        </c:dLbls>
        <c:gapWidth val="219"/>
        <c:overlap val="-27"/>
        <c:axId val="1080971488"/>
        <c:axId val="1025136800"/>
      </c:barChart>
      <c:catAx>
        <c:axId val="1080971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25136800"/>
        <c:crosses val="autoZero"/>
        <c:auto val="1"/>
        <c:lblAlgn val="ctr"/>
        <c:lblOffset val="100"/>
        <c:noMultiLvlLbl val="0"/>
      </c:catAx>
      <c:valAx>
        <c:axId val="10251368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80971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dirty="0"/>
              <a:t>Langue de traduction</a:t>
            </a:r>
            <a:r>
              <a:rPr lang="fr-FR" baseline="0" dirty="0"/>
              <a:t> des ouvrages des entités auteurs présents sur </a:t>
            </a:r>
            <a:r>
              <a:rPr lang="fr-FR" i="1" baseline="0" dirty="0"/>
              <a:t>île-en-île</a:t>
            </a:r>
            <a:endParaRPr lang="fr-FR" i="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'Traductions(biblio)'!$A$3:$A$10</c:f>
              <c:strCache>
                <c:ptCount val="8"/>
                <c:pt idx="0">
                  <c:v>Anglais</c:v>
                </c:pt>
                <c:pt idx="1">
                  <c:v>Français</c:v>
                </c:pt>
                <c:pt idx="2">
                  <c:v>Espagnol</c:v>
                </c:pt>
                <c:pt idx="3">
                  <c:v>Allemand</c:v>
                </c:pt>
                <c:pt idx="4">
                  <c:v>Italien</c:v>
                </c:pt>
                <c:pt idx="5">
                  <c:v>Créole</c:v>
                </c:pt>
                <c:pt idx="6">
                  <c:v>Néerlandais</c:v>
                </c:pt>
                <c:pt idx="7">
                  <c:v>Autres</c:v>
                </c:pt>
              </c:strCache>
            </c:strRef>
          </c:cat>
          <c:val>
            <c:numRef>
              <c:f>'Traductions(biblio)'!$C$3:$C$10</c:f>
              <c:numCache>
                <c:formatCode>0</c:formatCode>
                <c:ptCount val="8"/>
                <c:pt idx="0">
                  <c:v>38.359788359788361</c:v>
                </c:pt>
                <c:pt idx="1">
                  <c:v>17.195767195767196</c:v>
                </c:pt>
                <c:pt idx="2">
                  <c:v>16.402116402116402</c:v>
                </c:pt>
                <c:pt idx="3">
                  <c:v>9.7883597883597879</c:v>
                </c:pt>
                <c:pt idx="4">
                  <c:v>7.4074074074074066</c:v>
                </c:pt>
                <c:pt idx="5">
                  <c:v>3.7037037037037033</c:v>
                </c:pt>
                <c:pt idx="6">
                  <c:v>2.3809523809523809</c:v>
                </c:pt>
                <c:pt idx="7">
                  <c:v>4.7619047619047619</c:v>
                </c:pt>
              </c:numCache>
            </c:numRef>
          </c:val>
          <c:extLst>
            <c:ext xmlns:c16="http://schemas.microsoft.com/office/drawing/2014/chart" uri="{C3380CC4-5D6E-409C-BE32-E72D297353CC}">
              <c16:uniqueId val="{00000000-960A-4463-8E99-A9AB55FE3574}"/>
            </c:ext>
          </c:extLst>
        </c:ser>
        <c:dLbls>
          <c:dLblPos val="outEnd"/>
          <c:showLegendKey val="0"/>
          <c:showVal val="1"/>
          <c:showCatName val="0"/>
          <c:showSerName val="0"/>
          <c:showPercent val="0"/>
          <c:showBubbleSize val="0"/>
        </c:dLbls>
        <c:gapWidth val="219"/>
        <c:overlap val="-27"/>
        <c:axId val="811943760"/>
        <c:axId val="811938768"/>
      </c:barChart>
      <c:catAx>
        <c:axId val="811943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Langues de traduction des ouvrages des entités auteurs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38768"/>
        <c:crosses val="autoZero"/>
        <c:auto val="1"/>
        <c:lblAlgn val="ctr"/>
        <c:lblOffset val="100"/>
        <c:noMultiLvlLbl val="0"/>
      </c:catAx>
      <c:valAx>
        <c:axId val="811938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4376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Calisto MT" panose="02040603050505030304" pitchFamily="18" charset="0"/>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Mentions</a:t>
            </a:r>
            <a:r>
              <a:rPr lang="fr-FR" baseline="0" dirty="0"/>
              <a:t> de l</a:t>
            </a:r>
            <a:r>
              <a:rPr lang="fr-FR" dirty="0"/>
              <a:t>angue</a:t>
            </a:r>
            <a:r>
              <a:rPr lang="fr-FR" baseline="0" dirty="0"/>
              <a:t>s écrites, parlées ou signées indiquées dans les notices</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accent2"/>
            </a:solidFill>
            <a:ln>
              <a:noFill/>
            </a:ln>
            <a:effectLst/>
          </c:spPr>
          <c:invertIfNegative val="0"/>
          <c:cat>
            <c:strRef>
              <c:f>Sheet10!$I$1:$K$1</c:f>
              <c:strCache>
                <c:ptCount val="3"/>
                <c:pt idx="0">
                  <c:v>Anglais</c:v>
                </c:pt>
                <c:pt idx="1">
                  <c:v>Créole</c:v>
                </c:pt>
                <c:pt idx="2">
                  <c:v>Français</c:v>
                </c:pt>
              </c:strCache>
            </c:strRef>
          </c:cat>
          <c:val>
            <c:numRef>
              <c:f>Sheet10!$I$2:$K$2</c:f>
              <c:numCache>
                <c:formatCode>General</c:formatCode>
                <c:ptCount val="3"/>
                <c:pt idx="0">
                  <c:v>5</c:v>
                </c:pt>
                <c:pt idx="1">
                  <c:v>6</c:v>
                </c:pt>
                <c:pt idx="2">
                  <c:v>116</c:v>
                </c:pt>
              </c:numCache>
            </c:numRef>
          </c:val>
          <c:extLst>
            <c:ext xmlns:c16="http://schemas.microsoft.com/office/drawing/2014/chart" uri="{C3380CC4-5D6E-409C-BE32-E72D297353CC}">
              <c16:uniqueId val="{00000000-6B2B-481F-B887-DA59CABE4B9B}"/>
            </c:ext>
          </c:extLst>
        </c:ser>
        <c:dLbls>
          <c:showLegendKey val="0"/>
          <c:showVal val="0"/>
          <c:showCatName val="0"/>
          <c:showSerName val="0"/>
          <c:showPercent val="0"/>
          <c:showBubbleSize val="0"/>
        </c:dLbls>
        <c:gapWidth val="219"/>
        <c:overlap val="-27"/>
        <c:axId val="472235647"/>
        <c:axId val="633633375"/>
      </c:barChart>
      <c:catAx>
        <c:axId val="472235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33375"/>
        <c:crosses val="autoZero"/>
        <c:auto val="1"/>
        <c:lblAlgn val="ctr"/>
        <c:lblOffset val="100"/>
        <c:noMultiLvlLbl val="0"/>
      </c:catAx>
      <c:valAx>
        <c:axId val="633633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472235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Sites référencés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Sheet5!$G$3</c:f>
              <c:strCache>
                <c:ptCount val="1"/>
                <c:pt idx="0">
                  <c:v>Percent</c:v>
                </c:pt>
              </c:strCache>
            </c:strRef>
          </c:tx>
          <c:spPr>
            <a:solidFill>
              <a:schemeClr val="bg1">
                <a:lumMod val="65000"/>
              </a:schemeClr>
            </a:solidFill>
          </c:spPr>
          <c:dPt>
            <c:idx val="0"/>
            <c:bubble3D val="0"/>
            <c:explosion val="9"/>
            <c:spPr>
              <a:pattFill prst="dkUpDiag">
                <a:fgClr>
                  <a:schemeClr val="bg1">
                    <a:lumMod val="65000"/>
                  </a:schemeClr>
                </a:fgClr>
                <a:bgClr>
                  <a:schemeClr val="bg1"/>
                </a:bgClr>
              </a:pattFill>
              <a:ln w="19050">
                <a:solidFill>
                  <a:schemeClr val="lt1"/>
                </a:solidFill>
              </a:ln>
              <a:effectLst/>
            </c:spPr>
            <c:extLst>
              <c:ext xmlns:c16="http://schemas.microsoft.com/office/drawing/2014/chart" uri="{C3380CC4-5D6E-409C-BE32-E72D297353CC}">
                <c16:uniqueId val="{00000001-339B-433F-B0E7-C5CED914C150}"/>
              </c:ext>
            </c:extLst>
          </c:dPt>
          <c:dPt>
            <c:idx val="1"/>
            <c:bubble3D val="0"/>
            <c:spPr>
              <a:solidFill>
                <a:srgbClr val="C00000"/>
              </a:solidFill>
              <a:ln w="19050">
                <a:solidFill>
                  <a:schemeClr val="lt1"/>
                </a:solidFill>
              </a:ln>
              <a:effectLst/>
            </c:spPr>
            <c:extLst>
              <c:ext xmlns:c16="http://schemas.microsoft.com/office/drawing/2014/chart" uri="{C3380CC4-5D6E-409C-BE32-E72D297353CC}">
                <c16:uniqueId val="{00000003-339B-433F-B0E7-C5CED914C15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Sheet5!$E$4:$E$5</c:f>
              <c:strCache>
                <c:ptCount val="2"/>
                <c:pt idx="0">
                  <c:v>Encore en ligne</c:v>
                </c:pt>
                <c:pt idx="1">
                  <c:v>Ne fonctione plus</c:v>
                </c:pt>
              </c:strCache>
            </c:strRef>
          </c:cat>
          <c:val>
            <c:numRef>
              <c:f>Sheet5!$G$4:$G$5</c:f>
              <c:numCache>
                <c:formatCode>0%</c:formatCode>
                <c:ptCount val="2"/>
                <c:pt idx="0">
                  <c:v>0.68965517241379315</c:v>
                </c:pt>
                <c:pt idx="1">
                  <c:v>0.31034482758620691</c:v>
                </c:pt>
              </c:numCache>
            </c:numRef>
          </c:val>
          <c:extLst>
            <c:ext xmlns:c16="http://schemas.microsoft.com/office/drawing/2014/chart" uri="{C3380CC4-5D6E-409C-BE32-E72D297353CC}">
              <c16:uniqueId val="{00000004-339B-433F-B0E7-C5CED914C150}"/>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Sites référencés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Sheet5!$G$3</c:f>
              <c:strCache>
                <c:ptCount val="1"/>
                <c:pt idx="0">
                  <c:v>Percent</c:v>
                </c:pt>
              </c:strCache>
            </c:strRef>
          </c:tx>
          <c:dPt>
            <c:idx val="0"/>
            <c:bubble3D val="0"/>
            <c:explosion val="9"/>
            <c:spPr>
              <a:solidFill>
                <a:schemeClr val="accent1"/>
              </a:solidFill>
              <a:ln w="19050">
                <a:solidFill>
                  <a:schemeClr val="lt1"/>
                </a:solidFill>
              </a:ln>
              <a:effectLst/>
            </c:spPr>
            <c:extLst>
              <c:ext xmlns:c16="http://schemas.microsoft.com/office/drawing/2014/chart" uri="{C3380CC4-5D6E-409C-BE32-E72D297353CC}">
                <c16:uniqueId val="{00000001-9B70-4EF4-B50D-AFE4C4DB33CB}"/>
              </c:ext>
            </c:extLst>
          </c:dPt>
          <c:dPt>
            <c:idx val="1"/>
            <c:bubble3D val="0"/>
            <c:spPr>
              <a:pattFill prst="dkUpDiag">
                <a:fgClr>
                  <a:schemeClr val="bg1">
                    <a:lumMod val="65000"/>
                  </a:schemeClr>
                </a:fgClr>
                <a:bgClr>
                  <a:schemeClr val="bg1"/>
                </a:bgClr>
              </a:pattFill>
              <a:ln w="19050">
                <a:solidFill>
                  <a:schemeClr val="lt1"/>
                </a:solidFill>
              </a:ln>
              <a:effectLst/>
            </c:spPr>
            <c:extLst>
              <c:ext xmlns:c16="http://schemas.microsoft.com/office/drawing/2014/chart" uri="{C3380CC4-5D6E-409C-BE32-E72D297353CC}">
                <c16:uniqueId val="{00000003-9B70-4EF4-B50D-AFE4C4DB33C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Sheet5!$E$4:$E$5</c:f>
              <c:strCache>
                <c:ptCount val="2"/>
                <c:pt idx="0">
                  <c:v>Encore en ligne</c:v>
                </c:pt>
                <c:pt idx="1">
                  <c:v>Ne fonctione plus</c:v>
                </c:pt>
              </c:strCache>
            </c:strRef>
          </c:cat>
          <c:val>
            <c:numRef>
              <c:f>Sheet5!$G$4:$G$5</c:f>
              <c:numCache>
                <c:formatCode>0%</c:formatCode>
                <c:ptCount val="2"/>
                <c:pt idx="0">
                  <c:v>0.68965517241379315</c:v>
                </c:pt>
                <c:pt idx="1">
                  <c:v>0.31034482758620691</c:v>
                </c:pt>
              </c:numCache>
            </c:numRef>
          </c:val>
          <c:extLst>
            <c:ext xmlns:c16="http://schemas.microsoft.com/office/drawing/2014/chart" uri="{C3380CC4-5D6E-409C-BE32-E72D297353CC}">
              <c16:uniqueId val="{00000004-9B70-4EF4-B50D-AFE4C4DB33CB}"/>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Part d'entités</a:t>
            </a:r>
            <a:r>
              <a:rPr lang="fr-FR" baseline="0" dirty="0"/>
              <a:t> disposant de pages Wikipédia</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Sheet8!$G$1:$I$1</c:f>
              <c:strCache>
                <c:ptCount val="3"/>
                <c:pt idx="0">
                  <c:v>Wiki en</c:v>
                </c:pt>
                <c:pt idx="1">
                  <c:v>Wiki Fr</c:v>
                </c:pt>
                <c:pt idx="2">
                  <c:v>Wiki Ht</c:v>
                </c:pt>
              </c:strCache>
            </c:strRef>
          </c:cat>
          <c:val>
            <c:numRef>
              <c:f>Sheet8!$G$3:$I$3</c:f>
              <c:numCache>
                <c:formatCode>0%</c:formatCode>
                <c:ptCount val="3"/>
                <c:pt idx="0">
                  <c:v>0.26041666666666669</c:v>
                </c:pt>
                <c:pt idx="1">
                  <c:v>0.34031413612565448</c:v>
                </c:pt>
                <c:pt idx="2">
                  <c:v>0.58638743455497377</c:v>
                </c:pt>
              </c:numCache>
            </c:numRef>
          </c:val>
          <c:extLst>
            <c:ext xmlns:c16="http://schemas.microsoft.com/office/drawing/2014/chart" uri="{C3380CC4-5D6E-409C-BE32-E72D297353CC}">
              <c16:uniqueId val="{00000000-705A-42A4-8AEE-A0064F9AF073}"/>
            </c:ext>
          </c:extLst>
        </c:ser>
        <c:dLbls>
          <c:showLegendKey val="0"/>
          <c:showVal val="0"/>
          <c:showCatName val="0"/>
          <c:showSerName val="0"/>
          <c:showPercent val="0"/>
          <c:showBubbleSize val="0"/>
        </c:dLbls>
        <c:gapWidth val="219"/>
        <c:overlap val="-27"/>
        <c:axId val="676174319"/>
        <c:axId val="633631711"/>
      </c:barChart>
      <c:catAx>
        <c:axId val="676174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31711"/>
        <c:crosses val="autoZero"/>
        <c:auto val="1"/>
        <c:lblAlgn val="ctr"/>
        <c:lblOffset val="100"/>
        <c:noMultiLvlLbl val="0"/>
      </c:catAx>
      <c:valAx>
        <c:axId val="6336317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6174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Longueur moyenne des articles Wikipédia (nombre de caractères)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Sheet8!$AC$1</c:f>
              <c:strCache>
                <c:ptCount val="1"/>
                <c:pt idx="0">
                  <c:v>longueur moyenne</c:v>
                </c:pt>
              </c:strCache>
            </c:strRef>
          </c:tx>
          <c:spPr>
            <a:solidFill>
              <a:schemeClr val="accent3"/>
            </a:solidFill>
            <a:ln>
              <a:noFill/>
            </a:ln>
            <a:effectLst/>
          </c:spPr>
          <c:invertIfNegative val="0"/>
          <c:cat>
            <c:strRef>
              <c:f>Sheet8!$AB$2:$AB$4</c:f>
              <c:strCache>
                <c:ptCount val="3"/>
                <c:pt idx="0">
                  <c:v>FR</c:v>
                </c:pt>
                <c:pt idx="1">
                  <c:v>EN</c:v>
                </c:pt>
                <c:pt idx="2">
                  <c:v>HT</c:v>
                </c:pt>
              </c:strCache>
            </c:strRef>
          </c:cat>
          <c:val>
            <c:numRef>
              <c:f>Sheet8!$AC$2:$AC$4</c:f>
              <c:numCache>
                <c:formatCode>0.00</c:formatCode>
                <c:ptCount val="3"/>
                <c:pt idx="0">
                  <c:v>9540.6769230769223</c:v>
                </c:pt>
                <c:pt idx="1">
                  <c:v>5654.86</c:v>
                </c:pt>
                <c:pt idx="2">
                  <c:v>2595.7857142857142</c:v>
                </c:pt>
              </c:numCache>
            </c:numRef>
          </c:val>
          <c:extLst>
            <c:ext xmlns:c16="http://schemas.microsoft.com/office/drawing/2014/chart" uri="{C3380CC4-5D6E-409C-BE32-E72D297353CC}">
              <c16:uniqueId val="{00000000-80AF-452A-A049-D676AC420357}"/>
            </c:ext>
          </c:extLst>
        </c:ser>
        <c:dLbls>
          <c:showLegendKey val="0"/>
          <c:showVal val="0"/>
          <c:showCatName val="0"/>
          <c:showSerName val="0"/>
          <c:showPercent val="0"/>
          <c:showBubbleSize val="0"/>
        </c:dLbls>
        <c:gapWidth val="219"/>
        <c:overlap val="-27"/>
        <c:axId val="676172319"/>
        <c:axId val="633628799"/>
      </c:barChart>
      <c:catAx>
        <c:axId val="676172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28799"/>
        <c:crosses val="autoZero"/>
        <c:auto val="1"/>
        <c:lblAlgn val="ctr"/>
        <c:lblOffset val="100"/>
        <c:noMultiLvlLbl val="0"/>
      </c:catAx>
      <c:valAx>
        <c:axId val="633628799"/>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6172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Sheet2!$I$4:$I$17</cx:f>
        <cx:lvl ptCount="14">
          <cx:pt idx="0">27-30</cx:pt>
          <cx:pt idx="1">30-35</cx:pt>
          <cx:pt idx="2">35-40</cx:pt>
          <cx:pt idx="3">40-45</cx:pt>
          <cx:pt idx="4">45-50</cx:pt>
          <cx:pt idx="5">50-55</cx:pt>
          <cx:pt idx="6">55-60</cx:pt>
          <cx:pt idx="7">60-65</cx:pt>
          <cx:pt idx="8">65-70</cx:pt>
          <cx:pt idx="9">70-75</cx:pt>
          <cx:pt idx="10">75-80</cx:pt>
          <cx:pt idx="11">80-85</cx:pt>
          <cx:pt idx="12">85-90</cx:pt>
          <cx:pt idx="13">90-95</cx:pt>
        </cx:lvl>
      </cx:strDim>
      <cx:numDim type="val">
        <cx:f>Sheet2!$J$4:$J$17</cx:f>
        <cx:lvl ptCount="14" formatCode="Standard">
          <cx:pt idx="0">5</cx:pt>
          <cx:pt idx="1">4</cx:pt>
          <cx:pt idx="2">9</cx:pt>
          <cx:pt idx="3">10</cx:pt>
          <cx:pt idx="4">10</cx:pt>
          <cx:pt idx="5">14</cx:pt>
          <cx:pt idx="6">10</cx:pt>
          <cx:pt idx="7">11</cx:pt>
          <cx:pt idx="8">16</cx:pt>
          <cx:pt idx="9">11</cx:pt>
          <cx:pt idx="10">14</cx:pt>
          <cx:pt idx="11">6</cx:pt>
          <cx:pt idx="12">4</cx:pt>
          <cx:pt idx="13">4</cx:pt>
        </cx:lvl>
      </cx:numDim>
    </cx:data>
  </cx:chartData>
  <cx:chart>
    <cx:plotArea>
      <cx:plotAreaRegion>
        <cx:series layoutId="funnel" uniqueId="{4B5880B2-5563-4A26-B43B-FA57467B6545}">
          <cx:tx>
            <cx:txData>
              <cx:f>Sheet2!$J$3</cx:f>
              <cx:v>Nb</cx:v>
            </cx:txData>
          </cx:tx>
          <cx:dataLabels>
            <cx:txPr>
              <a:bodyPr spcFirstLastPara="1" vertOverflow="ellipsis" horzOverflow="overflow" wrap="square" lIns="0" tIns="0" rIns="0" bIns="0" anchor="ctr" anchorCtr="1"/>
              <a:lstStyle/>
              <a:p>
                <a:pPr algn="ctr" rtl="0">
                  <a:defRPr sz="1000">
                    <a:solidFill>
                      <a:schemeClr val="bg1"/>
                    </a:solidFill>
                  </a:defRPr>
                </a:pPr>
                <a:endParaRPr lang="fr-FR" sz="1000" b="0" i="0" u="none" strike="noStrike" baseline="0">
                  <a:solidFill>
                    <a:schemeClr val="bg1"/>
                  </a:solidFill>
                  <a:latin typeface="Calisto MT"/>
                </a:endParaRPr>
              </a:p>
            </cx:txPr>
            <cx:visibility seriesName="0" categoryName="0" value="1"/>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sz="1000"/>
            </a:pPr>
            <a:endParaRPr lang="fr-FR" sz="1000" b="0" i="0" u="none" strike="noStrike" baseline="0">
              <a:solidFill>
                <a:prstClr val="black">
                  <a:lumMod val="65000"/>
                  <a:lumOff val="35000"/>
                </a:prstClr>
              </a:solidFill>
              <a:latin typeface="Calisto MT"/>
            </a:endParaRPr>
          </a:p>
        </cx:txPr>
      </cx:axis>
    </cx:plotArea>
  </cx:chart>
</cx: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withinLinearReversed" id="23">
  <a:schemeClr val="accent3"/>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withinLinearReversed" id="22">
  <a:schemeClr val="accent2"/>
</cs:colorStyle>
</file>

<file path=ppt/charts/colors5.xml><?xml version="1.0" encoding="utf-8"?>
<cs:colorStyle xmlns:cs="http://schemas.microsoft.com/office/drawing/2012/chartStyle" xmlns:a="http://schemas.openxmlformats.org/drawingml/2006/main" meth="withinLinearReversed" id="21">
  <a:schemeClr val="accent1"/>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BD9FAF-B4BC-4C83-9C4E-9B636D5290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a:extLst>
              <a:ext uri="{FF2B5EF4-FFF2-40B4-BE49-F238E27FC236}">
                <a16:creationId xmlns:a16="http://schemas.microsoft.com/office/drawing/2014/main" id="{60ADF026-AF9D-49A0-9CFC-9272EB3F3D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59C99-3AF8-42C6-A601-EA9B00F53255}" type="datetime1">
              <a:rPr lang="fr-FR" smtClean="0"/>
              <a:t>03/02/2021</a:t>
            </a:fld>
            <a:endParaRPr lang="fr-FR"/>
          </a:p>
        </p:txBody>
      </p:sp>
      <p:sp>
        <p:nvSpPr>
          <p:cNvPr id="4" name="Footer Placeholder 3">
            <a:extLst>
              <a:ext uri="{FF2B5EF4-FFF2-40B4-BE49-F238E27FC236}">
                <a16:creationId xmlns:a16="http://schemas.microsoft.com/office/drawing/2014/main" id="{6D88015D-3887-4589-BBD5-10B87DE969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1106C6D1-A067-4982-9281-5708432E3A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3FC3E2-7F6A-4ADB-A715-7E06FADF0973}" type="slidenum">
              <a:rPr lang="fr-FR" smtClean="0"/>
              <a:t>‹#›</a:t>
            </a:fld>
            <a:endParaRPr lang="fr-FR"/>
          </a:p>
        </p:txBody>
      </p:sp>
    </p:spTree>
    <p:extLst>
      <p:ext uri="{BB962C8B-B14F-4D97-AF65-F5344CB8AC3E}">
        <p14:creationId xmlns:p14="http://schemas.microsoft.com/office/powerpoint/2010/main" val="82460538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C1036-6C2C-443F-AB6D-A06CA78816E4}" type="datetime1">
              <a:rPr lang="fr-FR" smtClean="0"/>
              <a:t>03/02/2021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3F835-2E81-4475-8D4A-8295739E04A3}" type="slidenum">
              <a:rPr lang="fr-FR" smtClean="0"/>
              <a:t>‹#›</a:t>
            </a:fld>
            <a:endParaRPr lang="fr-FR"/>
          </a:p>
        </p:txBody>
      </p:sp>
    </p:spTree>
    <p:extLst>
      <p:ext uri="{BB962C8B-B14F-4D97-AF65-F5344CB8AC3E}">
        <p14:creationId xmlns:p14="http://schemas.microsoft.com/office/powerpoint/2010/main" val="283307412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7699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01249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924487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8 sites web perso</a:t>
            </a:r>
          </a:p>
          <a:p>
            <a:r>
              <a:rPr lang="fr-FR" dirty="0"/>
              <a:t>1 </a:t>
            </a:r>
            <a:r>
              <a:rPr lang="fr-FR" dirty="0" err="1"/>
              <a:t>facebook</a:t>
            </a:r>
            <a:br>
              <a:rPr lang="fr-FR" dirty="0"/>
            </a:br>
            <a:r>
              <a:rPr lang="fr-FR" dirty="0"/>
              <a:t>5 blogs</a:t>
            </a:r>
            <a:br>
              <a:rPr lang="fr-FR" dirty="0"/>
            </a:br>
            <a:endParaRPr lang="fr-FR" dirty="0"/>
          </a:p>
        </p:txBody>
      </p:sp>
    </p:spTree>
    <p:extLst>
      <p:ext uri="{BB962C8B-B14F-4D97-AF65-F5344CB8AC3E}">
        <p14:creationId xmlns:p14="http://schemas.microsoft.com/office/powerpoint/2010/main" val="449627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40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153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9182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341308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076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1677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18/11/2019</a:t>
            </a:r>
            <a:endParaRPr lang="en-US" dirty="0"/>
          </a:p>
        </p:txBody>
      </p:sp>
      <p:sp>
        <p:nvSpPr>
          <p:cNvPr id="8" name="Espace réservé du pied de page 7"/>
          <p:cNvSpPr>
            <a:spLocks noGrp="1"/>
          </p:cNvSpPr>
          <p:nvPr>
            <p:ph type="ftr" sz="quarter" idx="11"/>
          </p:nvPr>
        </p:nvSpPr>
        <p:spPr/>
        <p:txBody>
          <a:bodyPr/>
          <a:lstStyle/>
          <a:p>
            <a:endParaRPr lang="en-US" dirty="0"/>
          </a:p>
        </p:txBody>
      </p:sp>
      <p:sp>
        <p:nvSpPr>
          <p:cNvPr id="9" name="Espace réservé du numéro de diapositive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43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r>
              <a:rPr lang="fr-FR"/>
              <a:t>18/11/2019</a:t>
            </a:r>
            <a:endParaRPr lang="en-US" dirty="0"/>
          </a:p>
        </p:txBody>
      </p:sp>
      <p:sp>
        <p:nvSpPr>
          <p:cNvPr id="4" name="Espace réservé du pied de page 3"/>
          <p:cNvSpPr>
            <a:spLocks noGrp="1"/>
          </p:cNvSpPr>
          <p:nvPr>
            <p:ph type="ftr" sz="quarter" idx="11"/>
          </p:nvPr>
        </p:nvSpPr>
        <p:spPr/>
        <p:txBody>
          <a:bodyPr/>
          <a:lstStyle/>
          <a:p>
            <a:endParaRPr lang="en-US" dirty="0"/>
          </a:p>
        </p:txBody>
      </p:sp>
      <p:sp>
        <p:nvSpPr>
          <p:cNvPr id="5" name="Espace réservé du numéro de diapositive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6674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18/11/2019</a:t>
            </a:r>
            <a:endParaRPr lang="en-US" dirty="0"/>
          </a:p>
        </p:txBody>
      </p:sp>
      <p:sp>
        <p:nvSpPr>
          <p:cNvPr id="3" name="Espace réservé du pied de page 2"/>
          <p:cNvSpPr>
            <a:spLocks noGrp="1"/>
          </p:cNvSpPr>
          <p:nvPr>
            <p:ph type="ftr" sz="quarter" idx="11"/>
          </p:nvPr>
        </p:nvSpPr>
        <p:spPr/>
        <p:txBody>
          <a:bodyPr/>
          <a:lstStyle/>
          <a:p>
            <a:endParaRPr lang="en-US" dirty="0"/>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7300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592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587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a:t>18/11/2019</a:t>
            </a:r>
            <a:endParaRPr lang="en-US"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6033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2.png"/><Relationship Id="rId18" Type="http://schemas.openxmlformats.org/officeDocument/2006/relationships/image" Target="../media/image38.sv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1.jpeg"/><Relationship Id="rId17" Type="http://schemas.openxmlformats.org/officeDocument/2006/relationships/image" Target="../media/image37.png"/><Relationship Id="rId2" Type="http://schemas.openxmlformats.org/officeDocument/2006/relationships/image" Target="../media/image25.png"/><Relationship Id="rId16" Type="http://schemas.openxmlformats.org/officeDocument/2006/relationships/image" Target="../media/image36.svg"/><Relationship Id="rId20" Type="http://schemas.openxmlformats.org/officeDocument/2006/relationships/image" Target="../media/image40.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5.png"/><Relationship Id="rId10" Type="http://schemas.openxmlformats.org/officeDocument/2006/relationships/image" Target="../media/image33.svg"/><Relationship Id="rId19" Type="http://schemas.openxmlformats.org/officeDocument/2006/relationships/image" Target="../media/image39.png"/><Relationship Id="rId4" Type="http://schemas.openxmlformats.org/officeDocument/2006/relationships/image" Target="../media/image27.jpeg"/><Relationship Id="rId9" Type="http://schemas.openxmlformats.org/officeDocument/2006/relationships/image" Target="../media/image32.png"/><Relationship Id="rId14" Type="http://schemas.openxmlformats.org/officeDocument/2006/relationships/image" Target="../media/image23.svg"/><Relationship Id="rId22" Type="http://schemas.openxmlformats.org/officeDocument/2006/relationships/image" Target="../media/image42.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hyperlink" Target="https://programminghistorian.org/en/lessons/intro-to-linked-data" TargetMode="External"/><Relationship Id="rId7"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7.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query.wikidata.org/" TargetMode="Externa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3.sv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jpe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23.sv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jpeg"/><Relationship Id="rId4" Type="http://schemas.openxmlformats.org/officeDocument/2006/relationships/hyperlink" Target="http://refine.codefork.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4.xml"/><Relationship Id="rId5" Type="http://schemas.openxmlformats.org/officeDocument/2006/relationships/image" Target="../media/image58.jpe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jp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4.xml"/><Relationship Id="rId5" Type="http://schemas.openxmlformats.org/officeDocument/2006/relationships/image" Target="../media/image58.jpe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3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chart" Target="../charts/char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chart" Target="../charts/chart4.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6.sv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microsoft.com/office/2014/relationships/chartEx" Target="../charts/chartEx1.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38.sv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www.elifleurant.com/" TargetMode="External"/><Relationship Id="rId7" Type="http://schemas.openxmlformats.org/officeDocument/2006/relationships/image" Target="../media/image8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chart" Target="../charts/chart5.xml"/><Relationship Id="rId10" Type="http://schemas.openxmlformats.org/officeDocument/2006/relationships/image" Target="../media/image85.svg"/><Relationship Id="rId4" Type="http://schemas.openxmlformats.org/officeDocument/2006/relationships/image" Target="../media/image80.png"/><Relationship Id="rId9"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image" Target="../media/image8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1.jpeg"/><Relationship Id="rId4" Type="http://schemas.openxmlformats.org/officeDocument/2006/relationships/hyperlink" Target="https://florvilhaveson.fr.gd/" TargetMode="External"/></Relationships>
</file>

<file path=ppt/slides/_rels/slide4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chart" Target="../charts/chart8.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0.sv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1.jpeg"/></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90.sv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6.svg"/></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6.sv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6.svg"/></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8.jpeg"/><Relationship Id="rId5" Type="http://schemas.openxmlformats.org/officeDocument/2006/relationships/hyperlink" Target="https://twitter.com/hashtag/covidpo&#232;me?src=hashtag_click" TargetMode="External"/><Relationship Id="rId4" Type="http://schemas.openxmlformats.org/officeDocument/2006/relationships/image" Target="../media/image96.svg"/></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jpeg"/></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francoisguite.com/2007/12/la-translitteratie/"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mailto:ana.chambat@gmail.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mailto:celian.ringwald@univ-lyon2.f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svg"/><Relationship Id="rId4" Type="http://schemas.openxmlformats.org/officeDocument/2006/relationships/image" Target="../media/image18.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2D1700-97BE-4DF2-BB14-DD80BA95869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6639" r="-1" b="27532"/>
          <a:stretch/>
        </p:blipFill>
        <p:spPr>
          <a:xfrm>
            <a:off x="0" y="1"/>
            <a:ext cx="12191980" cy="6857999"/>
          </a:xfrm>
          <a:prstGeom prst="rect">
            <a:avLst/>
          </a:prstGeom>
        </p:spPr>
      </p:pic>
      <p:sp>
        <p:nvSpPr>
          <p:cNvPr id="18" name="Rectangle 17">
            <a:extLst>
              <a:ext uri="{FF2B5EF4-FFF2-40B4-BE49-F238E27FC236}">
                <a16:creationId xmlns:a16="http://schemas.microsoft.com/office/drawing/2014/main" id="{C99D5BFC-6EE6-49A7-B8EC-3AE003E5C276}"/>
              </a:ext>
            </a:extLst>
          </p:cNvPr>
          <p:cNvSpPr/>
          <p:nvPr/>
        </p:nvSpPr>
        <p:spPr>
          <a:xfrm>
            <a:off x="3224592" y="2399513"/>
            <a:ext cx="8459235" cy="2064264"/>
          </a:xfrm>
          <a:prstGeom prst="rect">
            <a:avLst/>
          </a:prstGeom>
          <a:solidFill>
            <a:srgbClr val="FFFF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b="1" dirty="0"/>
          </a:p>
        </p:txBody>
      </p:sp>
      <p:sp>
        <p:nvSpPr>
          <p:cNvPr id="2" name="Titre 1"/>
          <p:cNvSpPr>
            <a:spLocks noGrp="1"/>
          </p:cNvSpPr>
          <p:nvPr>
            <p:ph type="ctrTitle"/>
          </p:nvPr>
        </p:nvSpPr>
        <p:spPr>
          <a:xfrm>
            <a:off x="3054092" y="3068260"/>
            <a:ext cx="8629735" cy="1073683"/>
          </a:xfrm>
        </p:spPr>
        <p:txBody>
          <a:bodyPr>
            <a:noAutofit/>
          </a:bodyPr>
          <a:lstStyle/>
          <a:p>
            <a:pPr algn="r"/>
            <a:r>
              <a:rPr lang="fr-FR" sz="3600" b="1" dirty="0">
                <a:latin typeface="Corbel" panose="020B0503020204020204" pitchFamily="34" charset="0"/>
              </a:rPr>
              <a:t>Faire émerger le réseau littéraire francophone haïtien à l’ère du numérique</a:t>
            </a:r>
          </a:p>
        </p:txBody>
      </p:sp>
      <p:sp>
        <p:nvSpPr>
          <p:cNvPr id="10" name="Rectangle 9">
            <a:extLst>
              <a:ext uri="{FF2B5EF4-FFF2-40B4-BE49-F238E27FC236}">
                <a16:creationId xmlns:a16="http://schemas.microsoft.com/office/drawing/2014/main" id="{BF4BD8D6-EBE7-486D-B2F4-38583B76E02A}"/>
              </a:ext>
            </a:extLst>
          </p:cNvPr>
          <p:cNvSpPr/>
          <p:nvPr/>
        </p:nvSpPr>
        <p:spPr>
          <a:xfrm>
            <a:off x="4812852" y="5100415"/>
            <a:ext cx="932342" cy="1483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821307" y="5814303"/>
            <a:ext cx="940797" cy="724139"/>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4397" y="5202634"/>
            <a:ext cx="903199" cy="565943"/>
          </a:xfrm>
          <a:prstGeom prst="rect">
            <a:avLst/>
          </a:prstGeom>
        </p:spPr>
      </p:pic>
      <p:sp>
        <p:nvSpPr>
          <p:cNvPr id="22" name="Rectangle 21">
            <a:extLst>
              <a:ext uri="{FF2B5EF4-FFF2-40B4-BE49-F238E27FC236}">
                <a16:creationId xmlns:a16="http://schemas.microsoft.com/office/drawing/2014/main" id="{EC1E61A5-1491-4FD2-B90F-D2B9038235C6}"/>
              </a:ext>
            </a:extLst>
          </p:cNvPr>
          <p:cNvSpPr/>
          <p:nvPr/>
        </p:nvSpPr>
        <p:spPr>
          <a:xfrm>
            <a:off x="1620252" y="802105"/>
            <a:ext cx="8853392" cy="840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FFFFFF"/>
              </a:highlight>
            </a:endParaRPr>
          </a:p>
        </p:txBody>
      </p:sp>
      <p:sp>
        <p:nvSpPr>
          <p:cNvPr id="23" name="Rectangle 22">
            <a:extLst>
              <a:ext uri="{FF2B5EF4-FFF2-40B4-BE49-F238E27FC236}">
                <a16:creationId xmlns:a16="http://schemas.microsoft.com/office/drawing/2014/main" id="{97B42879-9E01-480E-BFCE-675F32962CE9}"/>
              </a:ext>
            </a:extLst>
          </p:cNvPr>
          <p:cNvSpPr/>
          <p:nvPr/>
        </p:nvSpPr>
        <p:spPr>
          <a:xfrm>
            <a:off x="5724506" y="5100415"/>
            <a:ext cx="5959321" cy="1512373"/>
          </a:xfrm>
          <a:prstGeom prst="rect">
            <a:avLst/>
          </a:prstGeom>
          <a:solidFill>
            <a:srgbClr val="C00000">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5872698" y="5447745"/>
            <a:ext cx="6672901" cy="1384995"/>
          </a:xfrm>
          <a:prstGeom prst="rect">
            <a:avLst/>
          </a:prstGeom>
          <a:noFill/>
        </p:spPr>
        <p:txBody>
          <a:bodyPr wrap="square" rtlCol="0">
            <a:spAutoFit/>
          </a:bodyPr>
          <a:lstStyle/>
          <a:p>
            <a:pPr lvl="0" defTabSz="457200">
              <a:defRPr/>
            </a:pPr>
            <a:r>
              <a:rPr kumimoji="0" lang="fr-FR" sz="2400" b="0" i="0" u="none" strike="noStrike" kern="1200" cap="none" spc="0" normalizeH="0" baseline="0" noProof="0" dirty="0">
                <a:ln>
                  <a:noFill/>
                </a:ln>
                <a:solidFill>
                  <a:schemeClr val="bg1"/>
                </a:solidFill>
                <a:effectLst/>
                <a:uLnTx/>
                <a:uFillTx/>
                <a:latin typeface="Corbel" panose="020B0503020204020204" pitchFamily="34" charset="0"/>
              </a:rPr>
              <a:t>Anaïs </a:t>
            </a:r>
            <a:r>
              <a:rPr kumimoji="0" lang="fr-FR" sz="2400" b="0" i="0" u="none" strike="noStrike" kern="1200" cap="small" spc="0" normalizeH="0" noProof="0" dirty="0">
                <a:ln>
                  <a:noFill/>
                </a:ln>
                <a:solidFill>
                  <a:schemeClr val="bg1"/>
                </a:solidFill>
                <a:effectLst/>
                <a:uLnTx/>
                <a:uFillTx/>
                <a:latin typeface="Corbel" panose="020B0503020204020204" pitchFamily="34" charset="0"/>
              </a:rPr>
              <a:t>Chambat - </a:t>
            </a:r>
            <a:r>
              <a:rPr lang="fr-FR" sz="2400" dirty="0">
                <a:solidFill>
                  <a:schemeClr val="bg1"/>
                </a:solidFill>
                <a:latin typeface="Corbel" panose="020B0503020204020204" pitchFamily="34" charset="0"/>
              </a:rPr>
              <a:t>ENS de Lyon</a:t>
            </a:r>
            <a:endParaRPr kumimoji="0" lang="fr-FR" sz="2400" b="0" i="0" u="none" strike="noStrike" kern="1200" cap="small" spc="0" normalizeH="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2400" dirty="0">
                <a:solidFill>
                  <a:schemeClr val="bg1"/>
                </a:solidFill>
                <a:latin typeface="Corbel" panose="020B0503020204020204" pitchFamily="34" charset="0"/>
              </a:rPr>
              <a:t>Célian </a:t>
            </a:r>
            <a:r>
              <a:rPr lang="fr-FR" sz="2400" cap="small" dirty="0" err="1">
                <a:solidFill>
                  <a:schemeClr val="bg1"/>
                </a:solidFill>
                <a:latin typeface="Corbel" panose="020B0503020204020204" pitchFamily="34" charset="0"/>
              </a:rPr>
              <a:t>Ringwald</a:t>
            </a:r>
            <a:r>
              <a:rPr lang="fr-FR" sz="2400" cap="small" dirty="0">
                <a:solidFill>
                  <a:schemeClr val="bg1"/>
                </a:solidFill>
                <a:latin typeface="Corbel" panose="020B0503020204020204" pitchFamily="34" charset="0"/>
              </a:rPr>
              <a:t> - </a:t>
            </a:r>
            <a:r>
              <a:rPr lang="fr-FR" sz="2400" dirty="0">
                <a:solidFill>
                  <a:schemeClr val="bg1"/>
                </a:solidFill>
                <a:latin typeface="Corbel" panose="020B0503020204020204" pitchFamily="34" charset="0"/>
              </a:rPr>
              <a:t>Université Lumière Lyon 2</a:t>
            </a:r>
            <a:endParaRPr kumimoji="0" lang="fr-FR" b="0" i="0" u="none" strike="noStrike" kern="1200"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p:txBody>
      </p:sp>
      <p:sp>
        <p:nvSpPr>
          <p:cNvPr id="20" name="Rectangle 19">
            <a:extLst>
              <a:ext uri="{FF2B5EF4-FFF2-40B4-BE49-F238E27FC236}">
                <a16:creationId xmlns:a16="http://schemas.microsoft.com/office/drawing/2014/main" id="{4C6F5BD4-078C-4553-A61E-390848B08F08}"/>
              </a:ext>
            </a:extLst>
          </p:cNvPr>
          <p:cNvSpPr/>
          <p:nvPr/>
        </p:nvSpPr>
        <p:spPr>
          <a:xfrm>
            <a:off x="1620253" y="538437"/>
            <a:ext cx="8951495" cy="1323439"/>
          </a:xfrm>
          <a:prstGeom prst="rect">
            <a:avLst/>
          </a:prstGeom>
        </p:spPr>
        <p:txBody>
          <a:bodyPr wrap="square">
            <a:spAutoFit/>
          </a:bodyPr>
          <a:lstStyle/>
          <a:p>
            <a:pPr algn="ctr"/>
            <a:r>
              <a:rPr lang="fr-FR" sz="4000" b="1" dirty="0">
                <a:highlight>
                  <a:srgbClr val="FFFFFF"/>
                </a:highlight>
                <a:latin typeface="+mj-lt"/>
              </a:rPr>
              <a:t>Approches Sociales et Historiques des Littératures des Suds</a:t>
            </a:r>
          </a:p>
        </p:txBody>
      </p:sp>
      <p:sp>
        <p:nvSpPr>
          <p:cNvPr id="3" name="ZoneTexte 2">
            <a:extLst>
              <a:ext uri="{FF2B5EF4-FFF2-40B4-BE49-F238E27FC236}">
                <a16:creationId xmlns:a16="http://schemas.microsoft.com/office/drawing/2014/main" id="{2DDB85F7-2583-436B-8E41-1DBBD6D87EE3}"/>
              </a:ext>
            </a:extLst>
          </p:cNvPr>
          <p:cNvSpPr txBox="1"/>
          <p:nvPr/>
        </p:nvSpPr>
        <p:spPr>
          <a:xfrm>
            <a:off x="6603794" y="2353860"/>
            <a:ext cx="5210708" cy="646331"/>
          </a:xfrm>
          <a:prstGeom prst="rect">
            <a:avLst/>
          </a:prstGeom>
          <a:noFill/>
        </p:spPr>
        <p:txBody>
          <a:bodyPr wrap="square" rtlCol="0">
            <a:spAutoFit/>
          </a:bodyPr>
          <a:lstStyle/>
          <a:p>
            <a:r>
              <a:rPr kumimoji="0" lang="fr-FR" sz="3600" b="1" i="1" u="none" strike="noStrike" kern="1200" cap="none" spc="0" normalizeH="0" baseline="0" noProof="0" dirty="0">
                <a:ln>
                  <a:noFill/>
                </a:ln>
                <a:solidFill>
                  <a:prstClr val="black"/>
                </a:solidFill>
                <a:effectLst/>
                <a:uLnTx/>
                <a:uFillTx/>
                <a:latin typeface="Corbel" panose="020B0503020204020204" pitchFamily="34" charset="0"/>
                <a:ea typeface="+mj-ea"/>
                <a:cs typeface="+mj-cs"/>
              </a:rPr>
              <a:t>Séance du 05 février 2021</a:t>
            </a:r>
            <a:endParaRPr lang="fr-FR" i="1" dirty="0"/>
          </a:p>
        </p:txBody>
      </p:sp>
      <p:sp>
        <p:nvSpPr>
          <p:cNvPr id="4" name="Espace réservé du numéro de diapositive 3">
            <a:extLst>
              <a:ext uri="{FF2B5EF4-FFF2-40B4-BE49-F238E27FC236}">
                <a16:creationId xmlns:a16="http://schemas.microsoft.com/office/drawing/2014/main" id="{062BBBEC-E9F1-49F5-BE51-61EF52A584A9}"/>
              </a:ext>
            </a:extLst>
          </p:cNvPr>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60473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8432" y="509661"/>
            <a:ext cx="10515600" cy="794935"/>
          </a:xfrm>
        </p:spPr>
        <p:txBody>
          <a:bodyPr>
            <a:normAutofit fontScale="90000"/>
          </a:bodyPr>
          <a:lstStyle/>
          <a:p>
            <a:br>
              <a:rPr lang="fr-FR" dirty="0"/>
            </a:br>
            <a:r>
              <a:rPr lang="fr-FR" dirty="0"/>
              <a:t>Sur la base d’une liste de référence web</a:t>
            </a:r>
          </a:p>
        </p:txBody>
      </p:sp>
      <p:pic>
        <p:nvPicPr>
          <p:cNvPr id="31" name="Picture 30">
            <a:extLst>
              <a:ext uri="{FF2B5EF4-FFF2-40B4-BE49-F238E27FC236}">
                <a16:creationId xmlns:a16="http://schemas.microsoft.com/office/drawing/2014/main" id="{4C0BD98A-D71F-485A-B182-C24229FB0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09" y="1934501"/>
            <a:ext cx="5534025" cy="2771775"/>
          </a:xfrm>
          <a:prstGeom prst="rect">
            <a:avLst/>
          </a:prstGeom>
        </p:spPr>
      </p:pic>
      <p:sp>
        <p:nvSpPr>
          <p:cNvPr id="32" name="TextBox 31">
            <a:extLst>
              <a:ext uri="{FF2B5EF4-FFF2-40B4-BE49-F238E27FC236}">
                <a16:creationId xmlns:a16="http://schemas.microsoft.com/office/drawing/2014/main" id="{CDD0F335-65F9-422D-9FD4-EA30E9208138}"/>
              </a:ext>
            </a:extLst>
          </p:cNvPr>
          <p:cNvSpPr txBox="1"/>
          <p:nvPr/>
        </p:nvSpPr>
        <p:spPr>
          <a:xfrm>
            <a:off x="5876981" y="2961346"/>
            <a:ext cx="4866968" cy="3046988"/>
          </a:xfrm>
          <a:prstGeom prst="rect">
            <a:avLst/>
          </a:prstGeom>
          <a:noFill/>
        </p:spPr>
        <p:txBody>
          <a:bodyPr wrap="square" rtlCol="0">
            <a:spAutoFit/>
          </a:bodyPr>
          <a:lstStyle/>
          <a:p>
            <a:r>
              <a:rPr lang="fr-FR" sz="2400" dirty="0"/>
              <a:t> Visualiser les contenus est-il une solution ?</a:t>
            </a:r>
          </a:p>
          <a:p>
            <a:endParaRPr lang="fr-FR" sz="2400" dirty="0"/>
          </a:p>
          <a:p>
            <a:endParaRPr lang="fr-FR" sz="2400" dirty="0"/>
          </a:p>
          <a:p>
            <a:r>
              <a:rPr lang="fr-FR" sz="2400" dirty="0"/>
              <a:t>Un manque de connaissances sur les discours inscrits dans l’espaces numériques, risque de </a:t>
            </a:r>
            <a:r>
              <a:rPr lang="fr-FR" sz="2400" dirty="0" err="1"/>
              <a:t>brouahah</a:t>
            </a:r>
            <a:endParaRPr lang="fr-FR" sz="2400" dirty="0"/>
          </a:p>
          <a:p>
            <a:endParaRPr lang="fr-FR" sz="2400" dirty="0"/>
          </a:p>
        </p:txBody>
      </p:sp>
      <p:sp>
        <p:nvSpPr>
          <p:cNvPr id="3" name="Espace réservé du numéro de diapositive 2">
            <a:extLst>
              <a:ext uri="{FF2B5EF4-FFF2-40B4-BE49-F238E27FC236}">
                <a16:creationId xmlns:a16="http://schemas.microsoft.com/office/drawing/2014/main" id="{3DA949E8-BD70-4EFE-A4A3-BE337878B679}"/>
              </a:ext>
            </a:extLst>
          </p:cNvPr>
          <p:cNvSpPr>
            <a:spLocks noGrp="1"/>
          </p:cNvSpPr>
          <p:nvPr>
            <p:ph type="sldNum" sz="quarter" idx="12"/>
          </p:nvPr>
        </p:nvSpPr>
        <p:spPr/>
        <p:txBody>
          <a:bodyPr/>
          <a:lstStyle/>
          <a:p>
            <a:fld id="{6113E31D-E2AB-40D1-8B51-AFA5AFEF393A}" type="slidenum">
              <a:rPr lang="en-US" smtClean="0"/>
              <a:t>10</a:t>
            </a:fld>
            <a:endParaRPr lang="en-US" dirty="0"/>
          </a:p>
        </p:txBody>
      </p:sp>
      <p:pic>
        <p:nvPicPr>
          <p:cNvPr id="7" name="Picture 7">
            <a:extLst>
              <a:ext uri="{FF2B5EF4-FFF2-40B4-BE49-F238E27FC236}">
                <a16:creationId xmlns:a16="http://schemas.microsoft.com/office/drawing/2014/main" id="{738FD39B-F16A-479D-91ED-8351F3CF044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F46DA084-6C93-4F1E-A6EF-F859EE2CFEB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8738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3760" y="184567"/>
            <a:ext cx="10515600" cy="794935"/>
          </a:xfrm>
        </p:spPr>
        <p:txBody>
          <a:bodyPr>
            <a:normAutofit/>
          </a:bodyPr>
          <a:lstStyle/>
          <a:p>
            <a:r>
              <a:rPr lang="fr-FR" sz="4000" dirty="0"/>
              <a:t>Changement de paradigme</a:t>
            </a:r>
          </a:p>
        </p:txBody>
      </p:sp>
      <p:sp>
        <p:nvSpPr>
          <p:cNvPr id="17" name="TextBox 16">
            <a:extLst>
              <a:ext uri="{FF2B5EF4-FFF2-40B4-BE49-F238E27FC236}">
                <a16:creationId xmlns:a16="http://schemas.microsoft.com/office/drawing/2014/main" id="{5B062532-181F-4A5D-AF68-8F763DF98FAE}"/>
              </a:ext>
            </a:extLst>
          </p:cNvPr>
          <p:cNvSpPr txBox="1"/>
          <p:nvPr/>
        </p:nvSpPr>
        <p:spPr>
          <a:xfrm>
            <a:off x="166008" y="3209333"/>
            <a:ext cx="3538149" cy="646331"/>
          </a:xfrm>
          <a:prstGeom prst="rect">
            <a:avLst/>
          </a:prstGeom>
          <a:noFill/>
        </p:spPr>
        <p:txBody>
          <a:bodyPr wrap="none" rtlCol="0">
            <a:spAutoFit/>
          </a:bodyPr>
          <a:lstStyle/>
          <a:p>
            <a:pPr algn="ctr"/>
            <a:r>
              <a:rPr lang="fr-FR" i="1" dirty="0" err="1"/>
              <a:t>Scrapping</a:t>
            </a:r>
            <a:r>
              <a:rPr lang="fr-FR" dirty="0"/>
              <a:t> de sites de « référence »:</a:t>
            </a:r>
          </a:p>
          <a:p>
            <a:pPr algn="ctr"/>
            <a:r>
              <a:rPr lang="fr-FR" dirty="0"/>
              <a:t>Ile-en-île.org, Spla.pro</a:t>
            </a:r>
          </a:p>
        </p:txBody>
      </p:sp>
      <p:pic>
        <p:nvPicPr>
          <p:cNvPr id="8" name="Picture 7">
            <a:extLst>
              <a:ext uri="{FF2B5EF4-FFF2-40B4-BE49-F238E27FC236}">
                <a16:creationId xmlns:a16="http://schemas.microsoft.com/office/drawing/2014/main" id="{BEF6ACDA-7716-417A-853A-4BD7D9B90B1F}"/>
              </a:ext>
            </a:extLst>
          </p:cNvPr>
          <p:cNvPicPr>
            <a:picLocks noChangeAspect="1"/>
          </p:cNvPicPr>
          <p:nvPr/>
        </p:nvPicPr>
        <p:blipFill>
          <a:blip r:embed="rId2"/>
          <a:stretch>
            <a:fillRect/>
          </a:stretch>
        </p:blipFill>
        <p:spPr>
          <a:xfrm>
            <a:off x="727846" y="4386105"/>
            <a:ext cx="2408903" cy="1204452"/>
          </a:xfrm>
          <a:prstGeom prst="rect">
            <a:avLst/>
          </a:prstGeom>
        </p:spPr>
      </p:pic>
      <p:pic>
        <p:nvPicPr>
          <p:cNvPr id="9" name="Picture 8">
            <a:extLst>
              <a:ext uri="{FF2B5EF4-FFF2-40B4-BE49-F238E27FC236}">
                <a16:creationId xmlns:a16="http://schemas.microsoft.com/office/drawing/2014/main" id="{3DD6550C-0951-45C3-8747-786AEB877645}"/>
              </a:ext>
            </a:extLst>
          </p:cNvPr>
          <p:cNvPicPr>
            <a:picLocks noChangeAspect="1"/>
          </p:cNvPicPr>
          <p:nvPr/>
        </p:nvPicPr>
        <p:blipFill>
          <a:blip r:embed="rId3"/>
          <a:stretch>
            <a:fillRect/>
          </a:stretch>
        </p:blipFill>
        <p:spPr>
          <a:xfrm>
            <a:off x="940411" y="4695226"/>
            <a:ext cx="2408903" cy="1369208"/>
          </a:xfrm>
          <a:prstGeom prst="rect">
            <a:avLst/>
          </a:prstGeom>
        </p:spPr>
      </p:pic>
      <p:sp>
        <p:nvSpPr>
          <p:cNvPr id="23" name="TextBox 22">
            <a:extLst>
              <a:ext uri="{FF2B5EF4-FFF2-40B4-BE49-F238E27FC236}">
                <a16:creationId xmlns:a16="http://schemas.microsoft.com/office/drawing/2014/main" id="{5A2F8DD0-357F-4FC4-AA12-DA8296A4B1CC}"/>
              </a:ext>
            </a:extLst>
          </p:cNvPr>
          <p:cNvSpPr txBox="1"/>
          <p:nvPr/>
        </p:nvSpPr>
        <p:spPr>
          <a:xfrm>
            <a:off x="4146008" y="3343717"/>
            <a:ext cx="2479590" cy="369332"/>
          </a:xfrm>
          <a:prstGeom prst="rect">
            <a:avLst/>
          </a:prstGeom>
          <a:noFill/>
        </p:spPr>
        <p:txBody>
          <a:bodyPr wrap="none" rtlCol="0">
            <a:spAutoFit/>
          </a:bodyPr>
          <a:lstStyle/>
          <a:p>
            <a:pPr algn="ctr"/>
            <a:r>
              <a:rPr lang="fr-FR" dirty="0"/>
              <a:t>Données du Web social</a:t>
            </a:r>
          </a:p>
        </p:txBody>
      </p:sp>
      <p:pic>
        <p:nvPicPr>
          <p:cNvPr id="27" name="Picture 26">
            <a:extLst>
              <a:ext uri="{FF2B5EF4-FFF2-40B4-BE49-F238E27FC236}">
                <a16:creationId xmlns:a16="http://schemas.microsoft.com/office/drawing/2014/main" id="{3B2E8FED-C6E3-4D10-9D69-BF6E88C4A5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7437" y="4462908"/>
            <a:ext cx="1413218" cy="794935"/>
          </a:xfrm>
          <a:prstGeom prst="rect">
            <a:avLst/>
          </a:prstGeom>
        </p:spPr>
      </p:pic>
      <p:sp>
        <p:nvSpPr>
          <p:cNvPr id="63" name="Rectangle 62">
            <a:extLst>
              <a:ext uri="{FF2B5EF4-FFF2-40B4-BE49-F238E27FC236}">
                <a16:creationId xmlns:a16="http://schemas.microsoft.com/office/drawing/2014/main" id="{1F403139-EFBE-4461-AB32-B972337F05CD}"/>
              </a:ext>
            </a:extLst>
          </p:cNvPr>
          <p:cNvSpPr/>
          <p:nvPr/>
        </p:nvSpPr>
        <p:spPr>
          <a:xfrm>
            <a:off x="393710" y="4002176"/>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28">
            <a:extLst>
              <a:ext uri="{FF2B5EF4-FFF2-40B4-BE49-F238E27FC236}">
                <a16:creationId xmlns:a16="http://schemas.microsoft.com/office/drawing/2014/main" id="{B3E4D911-CC8D-411C-93F6-D9B926FD69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6158" y="5012006"/>
            <a:ext cx="574419" cy="574419"/>
          </a:xfrm>
          <a:prstGeom prst="rect">
            <a:avLst/>
          </a:prstGeom>
        </p:spPr>
      </p:pic>
      <p:pic>
        <p:nvPicPr>
          <p:cNvPr id="31" name="Picture 30">
            <a:extLst>
              <a:ext uri="{FF2B5EF4-FFF2-40B4-BE49-F238E27FC236}">
                <a16:creationId xmlns:a16="http://schemas.microsoft.com/office/drawing/2014/main" id="{0615651A-565F-4EDA-BAF8-95F313E076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56861" y="4849527"/>
            <a:ext cx="727587" cy="727587"/>
          </a:xfrm>
          <a:prstGeom prst="rect">
            <a:avLst/>
          </a:prstGeom>
        </p:spPr>
      </p:pic>
      <p:pic>
        <p:nvPicPr>
          <p:cNvPr id="33" name="Picture 32">
            <a:extLst>
              <a:ext uri="{FF2B5EF4-FFF2-40B4-BE49-F238E27FC236}">
                <a16:creationId xmlns:a16="http://schemas.microsoft.com/office/drawing/2014/main" id="{30565D47-C7B5-4A40-8A07-76111D41C067}"/>
              </a:ext>
            </a:extLst>
          </p:cNvPr>
          <p:cNvPicPr>
            <a:picLocks noChangeAspect="1"/>
          </p:cNvPicPr>
          <p:nvPr/>
        </p:nvPicPr>
        <p:blipFill>
          <a:blip r:embed="rId7"/>
          <a:stretch>
            <a:fillRect/>
          </a:stretch>
        </p:blipFill>
        <p:spPr>
          <a:xfrm>
            <a:off x="7145261" y="5166612"/>
            <a:ext cx="1907592" cy="365125"/>
          </a:xfrm>
          <a:prstGeom prst="rect">
            <a:avLst/>
          </a:prstGeom>
        </p:spPr>
      </p:pic>
      <p:pic>
        <p:nvPicPr>
          <p:cNvPr id="57" name="Picture 56">
            <a:extLst>
              <a:ext uri="{FF2B5EF4-FFF2-40B4-BE49-F238E27FC236}">
                <a16:creationId xmlns:a16="http://schemas.microsoft.com/office/drawing/2014/main" id="{A8BF2EEF-15B6-4528-BF43-570623387BA0}"/>
              </a:ext>
            </a:extLst>
          </p:cNvPr>
          <p:cNvPicPr>
            <a:picLocks noChangeAspect="1"/>
          </p:cNvPicPr>
          <p:nvPr/>
        </p:nvPicPr>
        <p:blipFill rotWithShape="1">
          <a:blip r:embed="rId8">
            <a:extLst>
              <a:ext uri="{28A0092B-C50C-407E-A947-70E740481C1C}">
                <a14:useLocalDpi xmlns:a14="http://schemas.microsoft.com/office/drawing/2010/main" val="0"/>
              </a:ext>
            </a:extLst>
          </a:blip>
          <a:srcRect l="30935" r="30289" b="79795"/>
          <a:stretch/>
        </p:blipFill>
        <p:spPr>
          <a:xfrm>
            <a:off x="8323001" y="4269292"/>
            <a:ext cx="1739844" cy="794935"/>
          </a:xfrm>
          <a:prstGeom prst="rect">
            <a:avLst/>
          </a:prstGeom>
        </p:spPr>
      </p:pic>
      <p:pic>
        <p:nvPicPr>
          <p:cNvPr id="60" name="Graphic 59">
            <a:extLst>
              <a:ext uri="{FF2B5EF4-FFF2-40B4-BE49-F238E27FC236}">
                <a16:creationId xmlns:a16="http://schemas.microsoft.com/office/drawing/2014/main" id="{48BC9B19-FCD2-4C99-8C47-50C7C0C9056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12693" y="4957461"/>
            <a:ext cx="1767319" cy="1088615"/>
          </a:xfrm>
          <a:prstGeom prst="rect">
            <a:avLst/>
          </a:prstGeom>
        </p:spPr>
      </p:pic>
      <p:sp>
        <p:nvSpPr>
          <p:cNvPr id="67" name="Rectangle 66">
            <a:extLst>
              <a:ext uri="{FF2B5EF4-FFF2-40B4-BE49-F238E27FC236}">
                <a16:creationId xmlns:a16="http://schemas.microsoft.com/office/drawing/2014/main" id="{7F69C47F-FDFB-4384-8FCC-EE973122FC57}"/>
              </a:ext>
            </a:extLst>
          </p:cNvPr>
          <p:cNvSpPr/>
          <p:nvPr/>
        </p:nvSpPr>
        <p:spPr>
          <a:xfrm>
            <a:off x="3860559" y="3973416"/>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a:extLst>
              <a:ext uri="{FF2B5EF4-FFF2-40B4-BE49-F238E27FC236}">
                <a16:creationId xmlns:a16="http://schemas.microsoft.com/office/drawing/2014/main" id="{3A6540DF-315C-41E8-8838-AA28521645BC}"/>
              </a:ext>
            </a:extLst>
          </p:cNvPr>
          <p:cNvSpPr/>
          <p:nvPr/>
        </p:nvSpPr>
        <p:spPr>
          <a:xfrm>
            <a:off x="7278387" y="3982369"/>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EBD10B86-50C5-48DB-9E91-300AFF63C27A}"/>
              </a:ext>
            </a:extLst>
          </p:cNvPr>
          <p:cNvSpPr/>
          <p:nvPr/>
        </p:nvSpPr>
        <p:spPr>
          <a:xfrm>
            <a:off x="241255" y="3148427"/>
            <a:ext cx="10095323" cy="45719"/>
          </a:xfrm>
          <a:prstGeom prst="rect">
            <a:avLst/>
          </a:prstGeom>
          <a:solidFill>
            <a:srgbClr val="C00000">
              <a:alpha val="7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TextBox 68">
            <a:extLst>
              <a:ext uri="{FF2B5EF4-FFF2-40B4-BE49-F238E27FC236}">
                <a16:creationId xmlns:a16="http://schemas.microsoft.com/office/drawing/2014/main" id="{93781F4A-F401-4FB3-A5FC-BE24584A9177}"/>
              </a:ext>
            </a:extLst>
          </p:cNvPr>
          <p:cNvSpPr txBox="1"/>
          <p:nvPr/>
        </p:nvSpPr>
        <p:spPr>
          <a:xfrm>
            <a:off x="5798843" y="5362047"/>
            <a:ext cx="595035" cy="584775"/>
          </a:xfrm>
          <a:prstGeom prst="rect">
            <a:avLst/>
          </a:prstGeom>
          <a:noFill/>
        </p:spPr>
        <p:txBody>
          <a:bodyPr wrap="none" rtlCol="0">
            <a:spAutoFit/>
          </a:bodyPr>
          <a:lstStyle/>
          <a:p>
            <a:r>
              <a:rPr lang="fr-FR" sz="3200" dirty="0"/>
              <a:t>…</a:t>
            </a:r>
          </a:p>
        </p:txBody>
      </p:sp>
      <p:sp>
        <p:nvSpPr>
          <p:cNvPr id="71" name="TextBox 70">
            <a:extLst>
              <a:ext uri="{FF2B5EF4-FFF2-40B4-BE49-F238E27FC236}">
                <a16:creationId xmlns:a16="http://schemas.microsoft.com/office/drawing/2014/main" id="{4B96B881-6D9D-4EF2-A997-6D84F341095F}"/>
              </a:ext>
            </a:extLst>
          </p:cNvPr>
          <p:cNvSpPr txBox="1"/>
          <p:nvPr/>
        </p:nvSpPr>
        <p:spPr>
          <a:xfrm>
            <a:off x="7242795" y="3359392"/>
            <a:ext cx="3081293" cy="369332"/>
          </a:xfrm>
          <a:prstGeom prst="rect">
            <a:avLst/>
          </a:prstGeom>
          <a:noFill/>
        </p:spPr>
        <p:txBody>
          <a:bodyPr wrap="none" rtlCol="0">
            <a:spAutoFit/>
          </a:bodyPr>
          <a:lstStyle/>
          <a:p>
            <a:pPr algn="ctr"/>
            <a:r>
              <a:rPr lang="fr-FR" dirty="0"/>
              <a:t>Données du Web sémantique</a:t>
            </a:r>
          </a:p>
        </p:txBody>
      </p:sp>
      <p:pic>
        <p:nvPicPr>
          <p:cNvPr id="1026" name="Picture 2" descr="Résultat de recherche d'images pour &quot;bnf logo&quot;">
            <a:extLst>
              <a:ext uri="{FF2B5EF4-FFF2-40B4-BE49-F238E27FC236}">
                <a16:creationId xmlns:a16="http://schemas.microsoft.com/office/drawing/2014/main" id="{C6C4D3F4-69DA-4B73-9AE3-991E2A4D6E6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72493" y="4352623"/>
            <a:ext cx="1259804" cy="664557"/>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99D2E4FA-3050-4C36-8D81-76CD6B28869E}"/>
              </a:ext>
            </a:extLst>
          </p:cNvPr>
          <p:cNvSpPr>
            <a:spLocks noGrp="1"/>
          </p:cNvSpPr>
          <p:nvPr>
            <p:ph type="sldNum" sz="quarter" idx="12"/>
          </p:nvPr>
        </p:nvSpPr>
        <p:spPr/>
        <p:txBody>
          <a:bodyPr/>
          <a:lstStyle/>
          <a:p>
            <a:fld id="{6113E31D-E2AB-40D1-8B51-AFA5AFEF393A}" type="slidenum">
              <a:rPr lang="en-US" smtClean="0"/>
              <a:t>11</a:t>
            </a:fld>
            <a:endParaRPr lang="en-US" dirty="0"/>
          </a:p>
        </p:txBody>
      </p:sp>
      <p:pic>
        <p:nvPicPr>
          <p:cNvPr id="35" name="Picture 7">
            <a:extLst>
              <a:ext uri="{FF2B5EF4-FFF2-40B4-BE49-F238E27FC236}">
                <a16:creationId xmlns:a16="http://schemas.microsoft.com/office/drawing/2014/main" id="{5CC977DE-EB06-48A0-8BD6-F5F02D67CAF1}"/>
              </a:ext>
            </a:extLst>
          </p:cNvPr>
          <p:cNvPicPr>
            <a:picLocks noChangeAspect="1"/>
          </p:cNvPicPr>
          <p:nvPr/>
        </p:nvPicPr>
        <p:blipFill rotWithShape="1">
          <a:blip r:embed="rId1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36" name="Graphic 35">
            <a:extLst>
              <a:ext uri="{FF2B5EF4-FFF2-40B4-BE49-F238E27FC236}">
                <a16:creationId xmlns:a16="http://schemas.microsoft.com/office/drawing/2014/main" id="{CEFAD837-3CBF-4D9A-B6B0-896A12BDA386}"/>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17134" y="136525"/>
            <a:ext cx="798370" cy="798370"/>
          </a:xfrm>
          <a:prstGeom prst="rect">
            <a:avLst/>
          </a:prstGeom>
        </p:spPr>
      </p:pic>
      <p:pic>
        <p:nvPicPr>
          <p:cNvPr id="37" name="Graphic 36">
            <a:extLst>
              <a:ext uri="{FF2B5EF4-FFF2-40B4-BE49-F238E27FC236}">
                <a16:creationId xmlns:a16="http://schemas.microsoft.com/office/drawing/2014/main" id="{B12289AA-65CB-4B85-8076-BEFCA11BA88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42157" y="1694246"/>
            <a:ext cx="932269" cy="932269"/>
          </a:xfrm>
          <a:prstGeom prst="rect">
            <a:avLst/>
          </a:prstGeom>
        </p:spPr>
      </p:pic>
      <p:pic>
        <p:nvPicPr>
          <p:cNvPr id="38" name="Graphic 37">
            <a:extLst>
              <a:ext uri="{FF2B5EF4-FFF2-40B4-BE49-F238E27FC236}">
                <a16:creationId xmlns:a16="http://schemas.microsoft.com/office/drawing/2014/main" id="{1438F391-D0A5-4F4E-8DD4-A7E4BB35E61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079415" y="1694880"/>
            <a:ext cx="796907" cy="796907"/>
          </a:xfrm>
          <a:prstGeom prst="rect">
            <a:avLst/>
          </a:prstGeom>
        </p:spPr>
      </p:pic>
      <p:pic>
        <p:nvPicPr>
          <p:cNvPr id="39" name="Graphic 38">
            <a:extLst>
              <a:ext uri="{FF2B5EF4-FFF2-40B4-BE49-F238E27FC236}">
                <a16:creationId xmlns:a16="http://schemas.microsoft.com/office/drawing/2014/main" id="{1AB43236-87EA-433A-8455-2DFEFE84310B}"/>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299520" y="1694246"/>
            <a:ext cx="794936" cy="794936"/>
          </a:xfrm>
          <a:prstGeom prst="rect">
            <a:avLst/>
          </a:prstGeom>
        </p:spPr>
      </p:pic>
      <p:sp>
        <p:nvSpPr>
          <p:cNvPr id="41" name="Oval 40">
            <a:extLst>
              <a:ext uri="{FF2B5EF4-FFF2-40B4-BE49-F238E27FC236}">
                <a16:creationId xmlns:a16="http://schemas.microsoft.com/office/drawing/2014/main" id="{B452A678-BDE0-4FE7-A92E-DDF89D185021}"/>
              </a:ext>
            </a:extLst>
          </p:cNvPr>
          <p:cNvSpPr/>
          <p:nvPr/>
        </p:nvSpPr>
        <p:spPr>
          <a:xfrm>
            <a:off x="1809632" y="1474515"/>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B7A0E5BD-8F68-4641-981D-DFB0DC261AA9}"/>
              </a:ext>
            </a:extLst>
          </p:cNvPr>
          <p:cNvSpPr/>
          <p:nvPr/>
        </p:nvSpPr>
        <p:spPr>
          <a:xfrm>
            <a:off x="4654063" y="1593933"/>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Arrow: Right 42">
            <a:extLst>
              <a:ext uri="{FF2B5EF4-FFF2-40B4-BE49-F238E27FC236}">
                <a16:creationId xmlns:a16="http://schemas.microsoft.com/office/drawing/2014/main" id="{2C5DF8BF-784D-4418-8929-44E90F56A66A}"/>
              </a:ext>
            </a:extLst>
          </p:cNvPr>
          <p:cNvSpPr/>
          <p:nvPr/>
        </p:nvSpPr>
        <p:spPr>
          <a:xfrm>
            <a:off x="3527183" y="1745552"/>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extBox 43">
            <a:extLst>
              <a:ext uri="{FF2B5EF4-FFF2-40B4-BE49-F238E27FC236}">
                <a16:creationId xmlns:a16="http://schemas.microsoft.com/office/drawing/2014/main" id="{20143647-D3C9-4D2B-B2AA-0A2BEDEEEAF6}"/>
              </a:ext>
            </a:extLst>
          </p:cNvPr>
          <p:cNvSpPr txBox="1"/>
          <p:nvPr/>
        </p:nvSpPr>
        <p:spPr>
          <a:xfrm>
            <a:off x="1674196" y="2672179"/>
            <a:ext cx="1553630" cy="369332"/>
          </a:xfrm>
          <a:prstGeom prst="rect">
            <a:avLst/>
          </a:prstGeom>
          <a:noFill/>
        </p:spPr>
        <p:txBody>
          <a:bodyPr wrap="none" rtlCol="0">
            <a:spAutoFit/>
          </a:bodyPr>
          <a:lstStyle/>
          <a:p>
            <a:r>
              <a:rPr lang="fr-FR" dirty="0"/>
              <a:t>Contenu Web</a:t>
            </a:r>
          </a:p>
        </p:txBody>
      </p:sp>
      <p:sp>
        <p:nvSpPr>
          <p:cNvPr id="45" name="TextBox 44">
            <a:extLst>
              <a:ext uri="{FF2B5EF4-FFF2-40B4-BE49-F238E27FC236}">
                <a16:creationId xmlns:a16="http://schemas.microsoft.com/office/drawing/2014/main" id="{14021B99-941F-4796-82A2-AA654E3A4328}"/>
              </a:ext>
            </a:extLst>
          </p:cNvPr>
          <p:cNvSpPr txBox="1"/>
          <p:nvPr/>
        </p:nvSpPr>
        <p:spPr>
          <a:xfrm>
            <a:off x="4047563" y="2735474"/>
            <a:ext cx="6556026" cy="369332"/>
          </a:xfrm>
          <a:prstGeom prst="rect">
            <a:avLst/>
          </a:prstGeom>
          <a:noFill/>
        </p:spPr>
        <p:txBody>
          <a:bodyPr wrap="none" rtlCol="0">
            <a:spAutoFit/>
          </a:bodyPr>
          <a:lstStyle/>
          <a:p>
            <a:r>
              <a:rPr lang="fr-FR" dirty="0"/>
              <a:t>Réseaux d’auteurs </a:t>
            </a:r>
            <a:r>
              <a:rPr lang="fr-FR" dirty="0">
                <a:sym typeface="Wingdings" panose="05000000000000000000" pitchFamily="2" charset="2"/>
              </a:rPr>
              <a:t></a:t>
            </a:r>
            <a:r>
              <a:rPr lang="fr-FR" dirty="0"/>
              <a:t> production Web + imprimés + évènements</a:t>
            </a:r>
          </a:p>
        </p:txBody>
      </p:sp>
      <p:pic>
        <p:nvPicPr>
          <p:cNvPr id="46" name="Graphic 45">
            <a:extLst>
              <a:ext uri="{FF2B5EF4-FFF2-40B4-BE49-F238E27FC236}">
                <a16:creationId xmlns:a16="http://schemas.microsoft.com/office/drawing/2014/main" id="{6970A644-BCB0-49F8-BC76-B2C1945C158B}"/>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02200" y="1771615"/>
            <a:ext cx="673832" cy="673832"/>
          </a:xfrm>
          <a:prstGeom prst="rect">
            <a:avLst/>
          </a:prstGeom>
        </p:spPr>
      </p:pic>
      <p:pic>
        <p:nvPicPr>
          <p:cNvPr id="47" name="Graphic 46">
            <a:extLst>
              <a:ext uri="{FF2B5EF4-FFF2-40B4-BE49-F238E27FC236}">
                <a16:creationId xmlns:a16="http://schemas.microsoft.com/office/drawing/2014/main" id="{90AADEB2-361F-42D7-91D7-74E797A54842}"/>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240474" y="1767890"/>
            <a:ext cx="796907" cy="796907"/>
          </a:xfrm>
          <a:prstGeom prst="rect">
            <a:avLst/>
          </a:prstGeom>
        </p:spPr>
      </p:pic>
    </p:spTree>
    <p:extLst>
      <p:ext uri="{BB962C8B-B14F-4D97-AF65-F5344CB8AC3E}">
        <p14:creationId xmlns:p14="http://schemas.microsoft.com/office/powerpoint/2010/main" val="341336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le 39">
            <a:extLst>
              <a:ext uri="{FF2B5EF4-FFF2-40B4-BE49-F238E27FC236}">
                <a16:creationId xmlns:a16="http://schemas.microsoft.com/office/drawing/2014/main" id="{119E144F-DCC7-4FF6-8D7E-8E672B7B3D96}"/>
              </a:ext>
            </a:extLst>
          </p:cNvPr>
          <p:cNvGraphicFramePr>
            <a:graphicFrameLocks noGrp="1"/>
          </p:cNvGraphicFramePr>
          <p:nvPr>
            <p:extLst>
              <p:ext uri="{D42A27DB-BD31-4B8C-83A1-F6EECF244321}">
                <p14:modId xmlns:p14="http://schemas.microsoft.com/office/powerpoint/2010/main" val="1348597950"/>
              </p:ext>
            </p:extLst>
          </p:nvPr>
        </p:nvGraphicFramePr>
        <p:xfrm>
          <a:off x="833604" y="2039808"/>
          <a:ext cx="9580612" cy="3474720"/>
        </p:xfrm>
        <a:graphic>
          <a:graphicData uri="http://schemas.openxmlformats.org/drawingml/2006/table">
            <a:tbl>
              <a:tblPr firstRow="1" bandRow="1">
                <a:tableStyleId>{EB9631B5-78F2-41C9-869B-9F39066F8104}</a:tableStyleId>
              </a:tblPr>
              <a:tblGrid>
                <a:gridCol w="2395153">
                  <a:extLst>
                    <a:ext uri="{9D8B030D-6E8A-4147-A177-3AD203B41FA5}">
                      <a16:colId xmlns:a16="http://schemas.microsoft.com/office/drawing/2014/main" val="2090302481"/>
                    </a:ext>
                  </a:extLst>
                </a:gridCol>
                <a:gridCol w="2395153">
                  <a:extLst>
                    <a:ext uri="{9D8B030D-6E8A-4147-A177-3AD203B41FA5}">
                      <a16:colId xmlns:a16="http://schemas.microsoft.com/office/drawing/2014/main" val="3963737600"/>
                    </a:ext>
                  </a:extLst>
                </a:gridCol>
                <a:gridCol w="2395153">
                  <a:extLst>
                    <a:ext uri="{9D8B030D-6E8A-4147-A177-3AD203B41FA5}">
                      <a16:colId xmlns:a16="http://schemas.microsoft.com/office/drawing/2014/main" val="1537211672"/>
                    </a:ext>
                  </a:extLst>
                </a:gridCol>
                <a:gridCol w="2395153">
                  <a:extLst>
                    <a:ext uri="{9D8B030D-6E8A-4147-A177-3AD203B41FA5}">
                      <a16:colId xmlns:a16="http://schemas.microsoft.com/office/drawing/2014/main" val="1929805067"/>
                    </a:ext>
                  </a:extLst>
                </a:gridCol>
              </a:tblGrid>
              <a:tr h="0">
                <a:tc>
                  <a:txBody>
                    <a:bodyPr/>
                    <a:lstStyle/>
                    <a:p>
                      <a:endParaRPr lang="fr-FR" dirty="0"/>
                    </a:p>
                  </a:txBody>
                  <a:tcP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i="1" dirty="0" err="1"/>
                        <a:t>Scrapping</a:t>
                      </a:r>
                      <a:r>
                        <a:rPr lang="fr-FR" dirty="0"/>
                        <a:t> de sites de « référence »</a:t>
                      </a:r>
                    </a:p>
                  </a:txBody>
                  <a:tcPr>
                    <a:lnL>
                      <a:noFill/>
                    </a:lnL>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social</a:t>
                      </a:r>
                    </a:p>
                  </a:txBody>
                  <a:tcP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sémantique</a:t>
                      </a:r>
                    </a:p>
                  </a:txBody>
                  <a:tcPr>
                    <a:solidFill>
                      <a:srgbClr val="C00000"/>
                    </a:solidFill>
                  </a:tcPr>
                </a:tc>
                <a:extLst>
                  <a:ext uri="{0D108BD9-81ED-4DB2-BD59-A6C34878D82A}">
                    <a16:rowId xmlns:a16="http://schemas.microsoft.com/office/drawing/2014/main" val="4080108752"/>
                  </a:ext>
                </a:extLst>
              </a:tr>
              <a:tr h="370840">
                <a:tc>
                  <a:txBody>
                    <a:bodyPr/>
                    <a:lstStyle/>
                    <a:p>
                      <a:pPr marL="0" indent="0">
                        <a:buFontTx/>
                        <a:buNone/>
                      </a:pPr>
                      <a:r>
                        <a:rPr lang="fr-FR" dirty="0"/>
                        <a:t>Qualité de formalisation</a:t>
                      </a:r>
                    </a:p>
                  </a:txBody>
                  <a:tcPr anchor="ctr">
                    <a:lnT w="25400" cmpd="sng">
                      <a:noFill/>
                    </a:lnT>
                  </a:tcPr>
                </a:tc>
                <a:tc>
                  <a:txBody>
                    <a:bodyPr/>
                    <a:lstStyle/>
                    <a:p>
                      <a:pPr algn="l"/>
                      <a:r>
                        <a:rPr lang="fr-FR" dirty="0"/>
                        <a:t>- Très peu formatées</a:t>
                      </a:r>
                    </a:p>
                    <a:p>
                      <a:pPr marL="0" indent="0" algn="l">
                        <a:buFontTx/>
                        <a:buNone/>
                      </a:pPr>
                      <a:r>
                        <a:rPr lang="fr-FR" dirty="0"/>
                        <a:t>- Souvent textuelles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a:t>
                      </a:r>
                    </a:p>
                    <a:p>
                      <a:pPr algn="l"/>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 + vérifiées</a:t>
                      </a:r>
                    </a:p>
                    <a:p>
                      <a:pPr algn="l"/>
                      <a:endParaRPr lang="fr-FR" dirty="0"/>
                    </a:p>
                  </a:txBody>
                  <a:tcPr/>
                </a:tc>
                <a:extLst>
                  <a:ext uri="{0D108BD9-81ED-4DB2-BD59-A6C34878D82A}">
                    <a16:rowId xmlns:a16="http://schemas.microsoft.com/office/drawing/2014/main" val="4041975337"/>
                  </a:ext>
                </a:extLst>
              </a:tr>
              <a:tr h="370840">
                <a:tc>
                  <a:txBody>
                    <a:bodyPr/>
                    <a:lstStyle/>
                    <a:p>
                      <a:pPr marL="0" indent="0">
                        <a:buFontTx/>
                        <a:buNone/>
                      </a:pPr>
                      <a:r>
                        <a:rPr lang="fr-FR" dirty="0"/>
                        <a:t>Informations disponibles</a:t>
                      </a:r>
                    </a:p>
                  </a:txBody>
                  <a:tcPr anchor="ctr"/>
                </a:tc>
                <a:tc>
                  <a:txBody>
                    <a:bodyPr/>
                    <a:lstStyle/>
                    <a:p>
                      <a:pPr marL="0" indent="0" algn="l">
                        <a:buFontTx/>
                        <a:buNone/>
                      </a:pPr>
                      <a:r>
                        <a:rPr lang="fr-FR" dirty="0"/>
                        <a:t>- Profils auteurs </a:t>
                      </a:r>
                    </a:p>
                    <a:p>
                      <a:pPr marL="0" indent="0" algn="l">
                        <a:buFontTx/>
                        <a:buNone/>
                      </a:pPr>
                      <a:r>
                        <a:rPr lang="fr-FR" dirty="0"/>
                        <a:t>- Bibliographies</a:t>
                      </a:r>
                    </a:p>
                    <a:p>
                      <a:pPr marL="0" indent="0" algn="l">
                        <a:buFontTx/>
                        <a:buNone/>
                      </a:pPr>
                      <a:r>
                        <a:rPr lang="fr-FR" dirty="0"/>
                        <a:t>- Références Web</a:t>
                      </a:r>
                    </a:p>
                  </a:txBody>
                  <a:tcPr/>
                </a:tc>
                <a:tc>
                  <a:txBody>
                    <a:bodyPr/>
                    <a:lstStyle/>
                    <a:p>
                      <a:pPr marL="0" indent="0" algn="l">
                        <a:buFontTx/>
                        <a:buNone/>
                      </a:pPr>
                      <a:r>
                        <a:rPr lang="fr-FR" dirty="0"/>
                        <a:t>- Profils auteurs </a:t>
                      </a:r>
                    </a:p>
                    <a:p>
                      <a:pPr marL="0" indent="0" algn="l">
                        <a:buFontTx/>
                        <a:buNone/>
                      </a:pPr>
                      <a:r>
                        <a:rPr lang="fr-FR" dirty="0"/>
                        <a:t>- Productions</a:t>
                      </a:r>
                    </a:p>
                    <a:p>
                      <a:pPr marL="0" indent="0" algn="l">
                        <a:buFontTx/>
                        <a:buNone/>
                      </a:pPr>
                      <a:r>
                        <a:rPr lang="fr-FR" dirty="0"/>
                        <a:t>- Évènements + liens</a:t>
                      </a:r>
                    </a:p>
                  </a:txBody>
                  <a:tcPr/>
                </a:tc>
                <a:tc>
                  <a:txBody>
                    <a:bodyPr/>
                    <a:lstStyle/>
                    <a:p>
                      <a:pPr marL="0" indent="0" algn="l">
                        <a:buFontTx/>
                        <a:buNone/>
                      </a:pPr>
                      <a:r>
                        <a:rPr lang="fr-FR" dirty="0"/>
                        <a:t>- Profils auteurs </a:t>
                      </a:r>
                    </a:p>
                    <a:p>
                      <a:pPr marL="0" indent="0" algn="l">
                        <a:buFontTx/>
                        <a:buNone/>
                      </a:pPr>
                      <a:r>
                        <a:rPr lang="fr-FR" dirty="0"/>
                        <a:t>- Bibliographies</a:t>
                      </a:r>
                    </a:p>
                    <a:p>
                      <a:pPr marL="0" indent="0" algn="l">
                        <a:buFontTx/>
                        <a:buNone/>
                      </a:pPr>
                      <a:r>
                        <a:rPr lang="fr-FR" dirty="0"/>
                        <a:t>- Liens sémantiques</a:t>
                      </a:r>
                    </a:p>
                  </a:txBody>
                  <a:tcPr/>
                </a:tc>
                <a:extLst>
                  <a:ext uri="{0D108BD9-81ED-4DB2-BD59-A6C34878D82A}">
                    <a16:rowId xmlns:a16="http://schemas.microsoft.com/office/drawing/2014/main" val="496878344"/>
                  </a:ext>
                </a:extLst>
              </a:tr>
              <a:tr h="370840">
                <a:tc>
                  <a:txBody>
                    <a:bodyPr/>
                    <a:lstStyle/>
                    <a:p>
                      <a:r>
                        <a:rPr lang="fr-FR" dirty="0"/>
                        <a:t>Accès à l’information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Moteur de recherche</a:t>
                      </a:r>
                    </a:p>
                    <a:p>
                      <a:pPr algn="l"/>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pPr algn="l"/>
                      <a:endParaRPr lang="fr-FR" dirty="0"/>
                    </a:p>
                  </a:txBody>
                  <a:tcPr/>
                </a:tc>
                <a:extLst>
                  <a:ext uri="{0D108BD9-81ED-4DB2-BD59-A6C34878D82A}">
                    <a16:rowId xmlns:a16="http://schemas.microsoft.com/office/drawing/2014/main" val="19383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Garant éditorial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amateur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L’auteur et son réseau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expert »</a:t>
                      </a:r>
                    </a:p>
                    <a:p>
                      <a:pPr algn="l"/>
                      <a:endParaRPr lang="fr-FR" dirty="0"/>
                    </a:p>
                  </a:txBody>
                  <a:tcPr/>
                </a:tc>
                <a:extLst>
                  <a:ext uri="{0D108BD9-81ED-4DB2-BD59-A6C34878D82A}">
                    <a16:rowId xmlns:a16="http://schemas.microsoft.com/office/drawing/2014/main" val="2354195290"/>
                  </a:ext>
                </a:extLst>
              </a:tr>
            </a:tbl>
          </a:graphicData>
        </a:graphic>
      </p:graphicFrame>
      <p:sp>
        <p:nvSpPr>
          <p:cNvPr id="41" name="Titre 1">
            <a:extLst>
              <a:ext uri="{FF2B5EF4-FFF2-40B4-BE49-F238E27FC236}">
                <a16:creationId xmlns:a16="http://schemas.microsoft.com/office/drawing/2014/main" id="{02823AF4-9711-4F66-A19C-14F6B3919DA6}"/>
              </a:ext>
            </a:extLst>
          </p:cNvPr>
          <p:cNvSpPr>
            <a:spLocks noGrp="1"/>
          </p:cNvSpPr>
          <p:nvPr>
            <p:ph type="title"/>
          </p:nvPr>
        </p:nvSpPr>
        <p:spPr>
          <a:xfrm>
            <a:off x="143655" y="548537"/>
            <a:ext cx="10960510" cy="794935"/>
          </a:xfrm>
        </p:spPr>
        <p:txBody>
          <a:bodyPr>
            <a:normAutofit/>
          </a:bodyPr>
          <a:lstStyle/>
          <a:p>
            <a:r>
              <a:rPr lang="fr-FR" sz="4000" dirty="0"/>
              <a:t>Sources et caractéristiques</a:t>
            </a:r>
          </a:p>
        </p:txBody>
      </p:sp>
      <p:sp>
        <p:nvSpPr>
          <p:cNvPr id="2" name="Espace réservé du numéro de diapositive 1">
            <a:extLst>
              <a:ext uri="{FF2B5EF4-FFF2-40B4-BE49-F238E27FC236}">
                <a16:creationId xmlns:a16="http://schemas.microsoft.com/office/drawing/2014/main" id="{E6C712EC-F7B4-48C3-B960-92F7ADFC6F5C}"/>
              </a:ext>
            </a:extLst>
          </p:cNvPr>
          <p:cNvSpPr>
            <a:spLocks noGrp="1"/>
          </p:cNvSpPr>
          <p:nvPr>
            <p:ph type="sldNum" sz="quarter" idx="12"/>
          </p:nvPr>
        </p:nvSpPr>
        <p:spPr/>
        <p:txBody>
          <a:bodyPr/>
          <a:lstStyle/>
          <a:p>
            <a:fld id="{6113E31D-E2AB-40D1-8B51-AFA5AFEF393A}" type="slidenum">
              <a:rPr lang="en-US" smtClean="0"/>
              <a:t>12</a:t>
            </a:fld>
            <a:endParaRPr lang="en-US" dirty="0"/>
          </a:p>
        </p:txBody>
      </p:sp>
      <p:pic>
        <p:nvPicPr>
          <p:cNvPr id="6" name="Picture 7">
            <a:extLst>
              <a:ext uri="{FF2B5EF4-FFF2-40B4-BE49-F238E27FC236}">
                <a16:creationId xmlns:a16="http://schemas.microsoft.com/office/drawing/2014/main" id="{6134E79D-46B7-49E4-8951-3EA5D79DF5A6}"/>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7" name="Graphic 6">
            <a:extLst>
              <a:ext uri="{FF2B5EF4-FFF2-40B4-BE49-F238E27FC236}">
                <a16:creationId xmlns:a16="http://schemas.microsoft.com/office/drawing/2014/main" id="{93AD0DBF-A616-43BE-AD04-51186E8431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17996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328" y="436654"/>
            <a:ext cx="11532737" cy="794935"/>
          </a:xfrm>
        </p:spPr>
        <p:txBody>
          <a:bodyPr>
            <a:normAutofit fontScale="90000"/>
          </a:bodyPr>
          <a:lstStyle/>
          <a:p>
            <a:r>
              <a:rPr lang="fr-FR" dirty="0"/>
              <a:t>Informations obtenues via les sites de « référence »</a:t>
            </a:r>
            <a:br>
              <a:rPr lang="fr-FR" dirty="0"/>
            </a:br>
            <a:r>
              <a:rPr lang="fr-FR" dirty="0"/>
              <a:t> </a:t>
            </a:r>
          </a:p>
        </p:txBody>
      </p:sp>
      <p:sp>
        <p:nvSpPr>
          <p:cNvPr id="34" name="Oval 33">
            <a:extLst>
              <a:ext uri="{FF2B5EF4-FFF2-40B4-BE49-F238E27FC236}">
                <a16:creationId xmlns:a16="http://schemas.microsoft.com/office/drawing/2014/main" id="{DBAD19A9-C77F-4A12-AE3E-A30072193DC8}"/>
              </a:ext>
            </a:extLst>
          </p:cNvPr>
          <p:cNvSpPr/>
          <p:nvPr/>
        </p:nvSpPr>
        <p:spPr>
          <a:xfrm>
            <a:off x="287174" y="983122"/>
            <a:ext cx="2490730" cy="26038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SPLA</a:t>
            </a:r>
          </a:p>
          <a:p>
            <a:pPr algn="ctr"/>
            <a:r>
              <a:rPr lang="fr-FR" sz="1600" dirty="0">
                <a:solidFill>
                  <a:sysClr val="windowText" lastClr="000000"/>
                </a:solidFill>
              </a:rPr>
              <a:t>(193)</a:t>
            </a:r>
          </a:p>
        </p:txBody>
      </p:sp>
      <p:sp>
        <p:nvSpPr>
          <p:cNvPr id="37" name="Oval 36">
            <a:extLst>
              <a:ext uri="{FF2B5EF4-FFF2-40B4-BE49-F238E27FC236}">
                <a16:creationId xmlns:a16="http://schemas.microsoft.com/office/drawing/2014/main" id="{B70B003B-C970-48D9-9B92-295020C5C88F}"/>
              </a:ext>
            </a:extLst>
          </p:cNvPr>
          <p:cNvSpPr/>
          <p:nvPr/>
        </p:nvSpPr>
        <p:spPr>
          <a:xfrm>
            <a:off x="2285989" y="1668252"/>
            <a:ext cx="2154827" cy="21308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ILE EN ILE</a:t>
            </a:r>
          </a:p>
          <a:p>
            <a:pPr algn="ctr"/>
            <a:r>
              <a:rPr lang="fr-FR" sz="1600" dirty="0">
                <a:solidFill>
                  <a:sysClr val="windowText" lastClr="000000"/>
                </a:solidFill>
              </a:rPr>
              <a:t>(139)</a:t>
            </a:r>
          </a:p>
        </p:txBody>
      </p:sp>
      <p:sp>
        <p:nvSpPr>
          <p:cNvPr id="39" name="TextBox 38">
            <a:extLst>
              <a:ext uri="{FF2B5EF4-FFF2-40B4-BE49-F238E27FC236}">
                <a16:creationId xmlns:a16="http://schemas.microsoft.com/office/drawing/2014/main" id="{FCC30F7B-B285-423C-8FB0-9AE1E24228C8}"/>
              </a:ext>
            </a:extLst>
          </p:cNvPr>
          <p:cNvSpPr txBox="1"/>
          <p:nvPr/>
        </p:nvSpPr>
        <p:spPr>
          <a:xfrm>
            <a:off x="2286135" y="2436217"/>
            <a:ext cx="524503" cy="338554"/>
          </a:xfrm>
          <a:prstGeom prst="rect">
            <a:avLst/>
          </a:prstGeom>
          <a:noFill/>
        </p:spPr>
        <p:txBody>
          <a:bodyPr wrap="none" rtlCol="0">
            <a:spAutoFit/>
          </a:bodyPr>
          <a:lstStyle/>
          <a:p>
            <a:r>
              <a:rPr lang="fr-FR" sz="1600" dirty="0"/>
              <a:t>(69)</a:t>
            </a:r>
          </a:p>
        </p:txBody>
      </p:sp>
      <p:sp>
        <p:nvSpPr>
          <p:cNvPr id="41" name="TextBox 40">
            <a:extLst>
              <a:ext uri="{FF2B5EF4-FFF2-40B4-BE49-F238E27FC236}">
                <a16:creationId xmlns:a16="http://schemas.microsoft.com/office/drawing/2014/main" id="{65FF269A-7C16-49D1-9522-99D63B015F8A}"/>
              </a:ext>
            </a:extLst>
          </p:cNvPr>
          <p:cNvSpPr txBox="1"/>
          <p:nvPr/>
        </p:nvSpPr>
        <p:spPr>
          <a:xfrm>
            <a:off x="5528825" y="1066611"/>
            <a:ext cx="5073267" cy="3416320"/>
          </a:xfrm>
          <a:prstGeom prst="rect">
            <a:avLst/>
          </a:prstGeom>
          <a:noFill/>
        </p:spPr>
        <p:txBody>
          <a:bodyPr wrap="square" rtlCol="0">
            <a:spAutoFit/>
          </a:bodyPr>
          <a:lstStyle/>
          <a:p>
            <a:r>
              <a:rPr lang="fr-FR" dirty="0"/>
              <a:t>Meta-auteurs Excel : 31 auteurs</a:t>
            </a:r>
          </a:p>
          <a:p>
            <a:pPr marL="285750" indent="-285750">
              <a:buFont typeface="Arial" panose="020B0604020202020204" pitchFamily="34" charset="0"/>
              <a:buChar char="•"/>
            </a:pPr>
            <a:r>
              <a:rPr lang="fr-FR" dirty="0"/>
              <a:t>17 VIAF</a:t>
            </a:r>
          </a:p>
          <a:p>
            <a:pPr marL="285750" indent="-285750">
              <a:buFont typeface="Arial" panose="020B0604020202020204" pitchFamily="34" charset="0"/>
              <a:buChar char="•"/>
            </a:pPr>
            <a:r>
              <a:rPr lang="fr-FR" dirty="0"/>
              <a:t>14 BNF</a:t>
            </a:r>
          </a:p>
          <a:p>
            <a:r>
              <a:rPr lang="fr-FR" dirty="0"/>
              <a:t>Meta-final : 274 auteurs</a:t>
            </a:r>
          </a:p>
          <a:p>
            <a:pPr marL="285750" indent="-285750">
              <a:buFont typeface="Arial" panose="020B0604020202020204" pitchFamily="34" charset="0"/>
              <a:buChar char="•"/>
            </a:pPr>
            <a:r>
              <a:rPr lang="fr-FR" dirty="0"/>
              <a:t>74 VIAF</a:t>
            </a:r>
          </a:p>
          <a:p>
            <a:pPr marL="285750" indent="-285750">
              <a:buFont typeface="Arial" panose="020B0604020202020204" pitchFamily="34" charset="0"/>
              <a:buChar char="•"/>
            </a:pPr>
            <a:r>
              <a:rPr lang="fr-FR" dirty="0"/>
              <a:t>86 BNF</a:t>
            </a:r>
          </a:p>
          <a:p>
            <a:endParaRPr lang="fr-FR" dirty="0"/>
          </a:p>
          <a:p>
            <a:r>
              <a:rPr lang="fr-FR" dirty="0"/>
              <a:t>MAIS… </a:t>
            </a:r>
          </a:p>
          <a:p>
            <a:pPr marL="285750" indent="-285750">
              <a:buFont typeface="Arial" panose="020B0604020202020204" pitchFamily="34" charset="0"/>
              <a:buChar char="•"/>
            </a:pPr>
            <a:r>
              <a:rPr lang="fr-FR" dirty="0"/>
              <a:t>Présence de 44 doublons </a:t>
            </a:r>
          </a:p>
          <a:p>
            <a:pPr marL="285750" indent="-285750">
              <a:buFont typeface="Arial" panose="020B0604020202020204" pitchFamily="34" charset="0"/>
              <a:buChar char="•"/>
            </a:pPr>
            <a:r>
              <a:rPr lang="fr-FR" dirty="0"/>
              <a:t>Et parfois peu d’informations</a:t>
            </a:r>
          </a:p>
          <a:p>
            <a:pPr marL="285750" indent="-285750">
              <a:buFont typeface="Wingdings" panose="05000000000000000000" pitchFamily="2" charset="2"/>
              <a:buChar char="à"/>
            </a:pPr>
            <a:r>
              <a:rPr lang="fr-FR" dirty="0">
                <a:sym typeface="Wingdings" panose="05000000000000000000" pitchFamily="2" charset="2"/>
              </a:rPr>
              <a:t>nécessité d’avoir une description minimale et normalisée, indépendante de la langue</a:t>
            </a:r>
          </a:p>
        </p:txBody>
      </p:sp>
      <p:pic>
        <p:nvPicPr>
          <p:cNvPr id="9" name="Image 8">
            <a:extLst>
              <a:ext uri="{FF2B5EF4-FFF2-40B4-BE49-F238E27FC236}">
                <a16:creationId xmlns:a16="http://schemas.microsoft.com/office/drawing/2014/main" id="{BB0E081D-D9A9-49E2-9938-6246887BFB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0681" y="4692115"/>
            <a:ext cx="878105" cy="621699"/>
          </a:xfrm>
          <a:prstGeom prst="rect">
            <a:avLst/>
          </a:prstGeom>
        </p:spPr>
      </p:pic>
      <p:sp>
        <p:nvSpPr>
          <p:cNvPr id="5" name="ZoneTexte 4">
            <a:extLst>
              <a:ext uri="{FF2B5EF4-FFF2-40B4-BE49-F238E27FC236}">
                <a16:creationId xmlns:a16="http://schemas.microsoft.com/office/drawing/2014/main" id="{EB2F2840-8631-49B1-9096-6A1C8DFC803B}"/>
              </a:ext>
            </a:extLst>
          </p:cNvPr>
          <p:cNvSpPr txBox="1"/>
          <p:nvPr/>
        </p:nvSpPr>
        <p:spPr>
          <a:xfrm>
            <a:off x="5480286" y="4702328"/>
            <a:ext cx="51703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prstClr val="black"/>
                </a:solidFill>
                <a:latin typeface="Calisto MT"/>
                <a:sym typeface="Wingdings" panose="05000000000000000000" pitchFamily="2" charset="2"/>
              </a:rPr>
              <a:t>Notre proposition </a:t>
            </a:r>
            <a:r>
              <a:rPr lang="fr-FR" dirty="0">
                <a:solidFill>
                  <a:prstClr val="black"/>
                </a:solidFill>
                <a:latin typeface="Calisto MT"/>
                <a:sym typeface="Wingdings" panose="05000000000000000000" pitchFamily="2" charset="2"/>
              </a:rPr>
              <a:t>: i</a:t>
            </a:r>
            <a:r>
              <a:rPr kumimoji="0" lang="fr-FR" sz="1800" b="0" i="0" u="none" strike="noStrike" kern="1200" cap="none" spc="0" normalizeH="0" baseline="0" noProof="0" dirty="0" err="1">
                <a:ln>
                  <a:noFill/>
                </a:ln>
                <a:solidFill>
                  <a:prstClr val="black"/>
                </a:solidFill>
                <a:effectLst/>
                <a:uLnTx/>
                <a:uFillTx/>
                <a:latin typeface="Calisto MT"/>
                <a:ea typeface="+mn-ea"/>
                <a:cs typeface="+mn-cs"/>
                <a:sym typeface="Wingdings" panose="05000000000000000000" pitchFamily="2" charset="2"/>
              </a:rPr>
              <a:t>nterroger</a:t>
            </a:r>
            <a:r>
              <a:rPr kumimoji="0" lang="fr-FR" sz="1800" b="0" i="0" u="none" strike="noStrike" kern="1200" cap="none" spc="0" normalizeH="0" baseline="0" noProof="0" dirty="0">
                <a:ln>
                  <a:noFill/>
                </a:ln>
                <a:solidFill>
                  <a:prstClr val="black"/>
                </a:solidFill>
                <a:effectLst/>
                <a:uLnTx/>
                <a:uFillTx/>
                <a:latin typeface="Calisto MT"/>
                <a:ea typeface="+mn-ea"/>
                <a:cs typeface="+mn-cs"/>
                <a:sym typeface="Wingdings" panose="05000000000000000000" pitchFamily="2" charset="2"/>
              </a:rPr>
              <a:t> le Wikidata via « OpenRefine » et d’une requête SPARQL</a:t>
            </a: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
        <p:nvSpPr>
          <p:cNvPr id="3" name="Rectangle 2">
            <a:extLst>
              <a:ext uri="{FF2B5EF4-FFF2-40B4-BE49-F238E27FC236}">
                <a16:creationId xmlns:a16="http://schemas.microsoft.com/office/drawing/2014/main" id="{72BCA730-778D-45C6-9C75-64B091A61640}"/>
              </a:ext>
            </a:extLst>
          </p:cNvPr>
          <p:cNvSpPr/>
          <p:nvPr/>
        </p:nvSpPr>
        <p:spPr>
          <a:xfrm>
            <a:off x="5480286" y="5659876"/>
            <a:ext cx="6739613" cy="369332"/>
          </a:xfrm>
          <a:prstGeom prst="rect">
            <a:avLst/>
          </a:prstGeom>
        </p:spPr>
        <p:txBody>
          <a:bodyPr wrap="square">
            <a:spAutoFit/>
          </a:bodyPr>
          <a:lstStyle/>
          <a:p>
            <a:r>
              <a:rPr lang="fr-FR" dirty="0">
                <a:hlinkClick r:id="rId3"/>
              </a:rPr>
              <a:t>Introduction aux données liées avec </a:t>
            </a:r>
            <a:r>
              <a:rPr lang="fr-FR" dirty="0" err="1">
                <a:hlinkClick r:id="rId3"/>
              </a:rPr>
              <a:t>OpenRefine</a:t>
            </a:r>
            <a:endParaRPr lang="fr-FR" dirty="0"/>
          </a:p>
        </p:txBody>
      </p:sp>
      <p:pic>
        <p:nvPicPr>
          <p:cNvPr id="7" name="Picture 6" descr="Diagram&#10;&#10;Description automatically generated">
            <a:extLst>
              <a:ext uri="{FF2B5EF4-FFF2-40B4-BE49-F238E27FC236}">
                <a16:creationId xmlns:a16="http://schemas.microsoft.com/office/drawing/2014/main" id="{E753464F-D5D3-4325-AC35-C7C12E5808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082" y="3839319"/>
            <a:ext cx="3817744" cy="3018681"/>
          </a:xfrm>
          <a:prstGeom prst="rect">
            <a:avLst/>
          </a:prstGeom>
        </p:spPr>
      </p:pic>
      <p:pic>
        <p:nvPicPr>
          <p:cNvPr id="13" name="Picture 2" descr="The Programming Historian | Programming Historian">
            <a:extLst>
              <a:ext uri="{FF2B5EF4-FFF2-40B4-BE49-F238E27FC236}">
                <a16:creationId xmlns:a16="http://schemas.microsoft.com/office/drawing/2014/main" id="{E38B18BD-0CB3-4B33-A250-3948874231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4865" y="5659876"/>
            <a:ext cx="477301" cy="4773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a:extLst>
              <a:ext uri="{FF2B5EF4-FFF2-40B4-BE49-F238E27FC236}">
                <a16:creationId xmlns:a16="http://schemas.microsoft.com/office/drawing/2014/main" id="{50B81B4A-DEAC-48D0-B55A-CD2E8FA6C136}"/>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5" name="Graphic 14">
            <a:extLst>
              <a:ext uri="{FF2B5EF4-FFF2-40B4-BE49-F238E27FC236}">
                <a16:creationId xmlns:a16="http://schemas.microsoft.com/office/drawing/2014/main" id="{56B076BF-A044-430C-BD32-1023634F59F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87975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14</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699" y="322727"/>
            <a:ext cx="10627745" cy="623400"/>
          </a:xfrm>
        </p:spPr>
        <p:txBody>
          <a:bodyPr>
            <a:normAutofit fontScale="90000"/>
          </a:bodyPr>
          <a:lstStyle/>
          <a:p>
            <a:r>
              <a:rPr lang="fr-FR" dirty="0"/>
              <a:t>Explicitation de la requête Wikidata - SPARQL</a:t>
            </a:r>
          </a:p>
        </p:txBody>
      </p:sp>
      <p:sp>
        <p:nvSpPr>
          <p:cNvPr id="12" name="Rectangle 11">
            <a:extLst>
              <a:ext uri="{FF2B5EF4-FFF2-40B4-BE49-F238E27FC236}">
                <a16:creationId xmlns:a16="http://schemas.microsoft.com/office/drawing/2014/main" id="{5DAE53C4-E4C5-4216-906E-C734C98730F9}"/>
              </a:ext>
            </a:extLst>
          </p:cNvPr>
          <p:cNvSpPr/>
          <p:nvPr/>
        </p:nvSpPr>
        <p:spPr>
          <a:xfrm>
            <a:off x="8012407" y="4493819"/>
            <a:ext cx="2969724" cy="369332"/>
          </a:xfrm>
          <a:prstGeom prst="rect">
            <a:avLst/>
          </a:prstGeom>
        </p:spPr>
        <p:txBody>
          <a:bodyPr wrap="none">
            <a:spAutoFit/>
          </a:bodyPr>
          <a:lstStyle/>
          <a:p>
            <a:r>
              <a:rPr lang="fr-FR" dirty="0">
                <a:hlinkClick r:id="rId2"/>
              </a:rPr>
              <a:t>https://query.wikidata.org/</a:t>
            </a:r>
            <a:r>
              <a:rPr lang="fr-FR" dirty="0"/>
              <a:t> </a:t>
            </a:r>
          </a:p>
        </p:txBody>
      </p:sp>
      <p:pic>
        <p:nvPicPr>
          <p:cNvPr id="18" name="Picture 17">
            <a:extLst>
              <a:ext uri="{FF2B5EF4-FFF2-40B4-BE49-F238E27FC236}">
                <a16:creationId xmlns:a16="http://schemas.microsoft.com/office/drawing/2014/main" id="{9723F6A7-6F47-420A-AF6D-CB3602B85336}"/>
              </a:ext>
            </a:extLst>
          </p:cNvPr>
          <p:cNvPicPr>
            <a:picLocks noChangeAspect="1"/>
          </p:cNvPicPr>
          <p:nvPr/>
        </p:nvPicPr>
        <p:blipFill>
          <a:blip r:embed="rId3"/>
          <a:stretch>
            <a:fillRect/>
          </a:stretch>
        </p:blipFill>
        <p:spPr>
          <a:xfrm>
            <a:off x="311700" y="1117202"/>
            <a:ext cx="10383078" cy="3327840"/>
          </a:xfrm>
          <a:prstGeom prst="rect">
            <a:avLst/>
          </a:prstGeom>
        </p:spPr>
      </p:pic>
      <p:sp>
        <p:nvSpPr>
          <p:cNvPr id="19" name="TextBox 18">
            <a:extLst>
              <a:ext uri="{FF2B5EF4-FFF2-40B4-BE49-F238E27FC236}">
                <a16:creationId xmlns:a16="http://schemas.microsoft.com/office/drawing/2014/main" id="{86CD9FD6-954B-43DE-80A8-4178A0B03D1C}"/>
              </a:ext>
            </a:extLst>
          </p:cNvPr>
          <p:cNvSpPr txBox="1"/>
          <p:nvPr/>
        </p:nvSpPr>
        <p:spPr>
          <a:xfrm>
            <a:off x="311699" y="4693989"/>
            <a:ext cx="8264257" cy="1846659"/>
          </a:xfrm>
          <a:prstGeom prst="rect">
            <a:avLst/>
          </a:prstGeom>
          <a:noFill/>
        </p:spPr>
        <p:txBody>
          <a:bodyPr wrap="square" rtlCol="0">
            <a:spAutoFit/>
          </a:bodyPr>
          <a:lstStyle/>
          <a:p>
            <a:r>
              <a:rPr lang="fr-FR" dirty="0"/>
              <a:t>Critères retenus : </a:t>
            </a:r>
          </a:p>
          <a:p>
            <a:pPr marL="457200" indent="-457200">
              <a:buFont typeface="Arial" panose="020B0604020202020204" pitchFamily="34" charset="0"/>
              <a:buChar char="•"/>
            </a:pPr>
            <a:r>
              <a:rPr lang="fr-FR" dirty="0"/>
              <a:t>être né après 1920, </a:t>
            </a:r>
          </a:p>
          <a:p>
            <a:pPr marL="457200" indent="-457200">
              <a:buFont typeface="Arial" panose="020B0604020202020204" pitchFamily="34" charset="0"/>
              <a:buChar char="•"/>
            </a:pPr>
            <a:r>
              <a:rPr lang="fr-FR" dirty="0"/>
              <a:t>être originaire d’Haïti, </a:t>
            </a:r>
          </a:p>
          <a:p>
            <a:pPr marL="457200" indent="-457200">
              <a:buFont typeface="Arial" panose="020B0604020202020204" pitchFamily="34" charset="0"/>
              <a:buChar char="•"/>
            </a:pPr>
            <a:r>
              <a:rPr lang="fr-FR" dirty="0"/>
              <a:t>occuper une fonction littéraire. </a:t>
            </a:r>
          </a:p>
          <a:p>
            <a:endParaRPr lang="fr-FR" dirty="0">
              <a:sym typeface="Wingdings" panose="05000000000000000000" pitchFamily="2" charset="2"/>
            </a:endParaRPr>
          </a:p>
          <a:p>
            <a:r>
              <a:rPr lang="fr-FR" sz="2400" dirty="0">
                <a:sym typeface="Wingdings" panose="05000000000000000000" pitchFamily="2" charset="2"/>
              </a:rPr>
              <a:t></a:t>
            </a:r>
            <a:r>
              <a:rPr lang="fr-FR" sz="2400" dirty="0"/>
              <a:t>146 résultats dont 25 nouveaux auteurs pertinents</a:t>
            </a:r>
          </a:p>
        </p:txBody>
      </p:sp>
      <p:sp>
        <p:nvSpPr>
          <p:cNvPr id="5" name="Rectangle 4">
            <a:extLst>
              <a:ext uri="{FF2B5EF4-FFF2-40B4-BE49-F238E27FC236}">
                <a16:creationId xmlns:a16="http://schemas.microsoft.com/office/drawing/2014/main" id="{F5FB4414-250E-4520-8E4A-8B640F9FC0A2}"/>
              </a:ext>
            </a:extLst>
          </p:cNvPr>
          <p:cNvSpPr/>
          <p:nvPr/>
        </p:nvSpPr>
        <p:spPr>
          <a:xfrm>
            <a:off x="1041103" y="2117035"/>
            <a:ext cx="9898341"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9D932EC-180A-4395-8245-DAB1CAF3AB46}"/>
              </a:ext>
            </a:extLst>
          </p:cNvPr>
          <p:cNvSpPr/>
          <p:nvPr/>
        </p:nvSpPr>
        <p:spPr>
          <a:xfrm>
            <a:off x="1035508" y="2538110"/>
            <a:ext cx="3635884"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1D850DEB-E750-4764-BC53-98B5E3F5586C}"/>
              </a:ext>
            </a:extLst>
          </p:cNvPr>
          <p:cNvSpPr txBox="1"/>
          <p:nvPr/>
        </p:nvSpPr>
        <p:spPr>
          <a:xfrm>
            <a:off x="7682948" y="1871794"/>
            <a:ext cx="3256496" cy="246221"/>
          </a:xfrm>
          <a:prstGeom prst="rect">
            <a:avLst/>
          </a:prstGeom>
          <a:solidFill>
            <a:schemeClr val="bg1"/>
          </a:solidFill>
          <a:ln>
            <a:solidFill>
              <a:schemeClr val="accent1"/>
            </a:solidFill>
          </a:ln>
        </p:spPr>
        <p:txBody>
          <a:bodyPr wrap="square" rtlCol="0">
            <a:spAutoFit/>
          </a:bodyPr>
          <a:lstStyle/>
          <a:p>
            <a:r>
              <a:rPr lang="fr-FR" sz="1000" dirty="0"/>
              <a:t>Occupation : écrivain, poète, essayiste…</a:t>
            </a:r>
          </a:p>
        </p:txBody>
      </p:sp>
      <p:sp>
        <p:nvSpPr>
          <p:cNvPr id="21" name="Rectangle 20">
            <a:extLst>
              <a:ext uri="{FF2B5EF4-FFF2-40B4-BE49-F238E27FC236}">
                <a16:creationId xmlns:a16="http://schemas.microsoft.com/office/drawing/2014/main" id="{323D5D8A-612C-4C85-B82E-C00EC5EA2A01}"/>
              </a:ext>
            </a:extLst>
          </p:cNvPr>
          <p:cNvSpPr/>
          <p:nvPr/>
        </p:nvSpPr>
        <p:spPr>
          <a:xfrm>
            <a:off x="1046570" y="2289090"/>
            <a:ext cx="9898341" cy="4352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extBox 21">
            <a:extLst>
              <a:ext uri="{FF2B5EF4-FFF2-40B4-BE49-F238E27FC236}">
                <a16:creationId xmlns:a16="http://schemas.microsoft.com/office/drawing/2014/main" id="{4E6B4FBE-459E-457D-895B-AE5731F339B8}"/>
              </a:ext>
            </a:extLst>
          </p:cNvPr>
          <p:cNvSpPr txBox="1"/>
          <p:nvPr/>
        </p:nvSpPr>
        <p:spPr>
          <a:xfrm>
            <a:off x="7682948" y="2421174"/>
            <a:ext cx="3256496" cy="246221"/>
          </a:xfrm>
          <a:prstGeom prst="rect">
            <a:avLst/>
          </a:prstGeom>
          <a:solidFill>
            <a:schemeClr val="bg1"/>
          </a:solidFill>
          <a:ln>
            <a:solidFill>
              <a:schemeClr val="accent1"/>
            </a:solidFill>
          </a:ln>
        </p:spPr>
        <p:txBody>
          <a:bodyPr wrap="square" rtlCol="0">
            <a:spAutoFit/>
          </a:bodyPr>
          <a:lstStyle/>
          <a:p>
            <a:r>
              <a:rPr lang="fr-FR" sz="1000" dirty="0"/>
              <a:t>Né à </a:t>
            </a:r>
            <a:r>
              <a:rPr lang="fr-FR" sz="1000" dirty="0" err="1"/>
              <a:t>Haiti</a:t>
            </a:r>
            <a:endParaRPr lang="fr-FR" sz="1000" dirty="0"/>
          </a:p>
        </p:txBody>
      </p:sp>
      <p:sp>
        <p:nvSpPr>
          <p:cNvPr id="23" name="TextBox 22">
            <a:extLst>
              <a:ext uri="{FF2B5EF4-FFF2-40B4-BE49-F238E27FC236}">
                <a16:creationId xmlns:a16="http://schemas.microsoft.com/office/drawing/2014/main" id="{F4CCCD57-5B52-408D-BFD8-E0F52CF4CF35}"/>
              </a:ext>
            </a:extLst>
          </p:cNvPr>
          <p:cNvSpPr txBox="1"/>
          <p:nvPr/>
        </p:nvSpPr>
        <p:spPr>
          <a:xfrm>
            <a:off x="1423025" y="2724344"/>
            <a:ext cx="3256496" cy="246221"/>
          </a:xfrm>
          <a:prstGeom prst="rect">
            <a:avLst/>
          </a:prstGeom>
          <a:solidFill>
            <a:schemeClr val="bg1"/>
          </a:solidFill>
          <a:ln>
            <a:solidFill>
              <a:schemeClr val="accent1"/>
            </a:solidFill>
          </a:ln>
        </p:spPr>
        <p:txBody>
          <a:bodyPr wrap="square" rtlCol="0">
            <a:spAutoFit/>
          </a:bodyPr>
          <a:lstStyle/>
          <a:p>
            <a:r>
              <a:rPr lang="fr-FR" sz="1000" dirty="0"/>
              <a:t>Né après 1920</a:t>
            </a:r>
          </a:p>
        </p:txBody>
      </p:sp>
      <p:pic>
        <p:nvPicPr>
          <p:cNvPr id="15" name="Picture 7">
            <a:extLst>
              <a:ext uri="{FF2B5EF4-FFF2-40B4-BE49-F238E27FC236}">
                <a16:creationId xmlns:a16="http://schemas.microsoft.com/office/drawing/2014/main" id="{30E8759C-F361-4BB0-9050-CD7E9136139C}"/>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6" name="Graphic 15">
            <a:extLst>
              <a:ext uri="{FF2B5EF4-FFF2-40B4-BE49-F238E27FC236}">
                <a16:creationId xmlns:a16="http://schemas.microsoft.com/office/drawing/2014/main" id="{580ECCCD-61EA-44FE-81A2-C4AA1EC94D6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73801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15</a:t>
            </a:fld>
            <a:endParaRPr lang="en-US" dirty="0">
              <a:solidFill>
                <a:schemeClr val="tx1"/>
              </a:solidFill>
            </a:endParaRPr>
          </a:p>
        </p:txBody>
      </p:sp>
      <p:sp>
        <p:nvSpPr>
          <p:cNvPr id="18" name="Title 4">
            <a:extLst>
              <a:ext uri="{FF2B5EF4-FFF2-40B4-BE49-F238E27FC236}">
                <a16:creationId xmlns:a16="http://schemas.microsoft.com/office/drawing/2014/main" id="{B73C04A9-C679-46A3-A65F-4B90BB7C0382}"/>
              </a:ext>
            </a:extLst>
          </p:cNvPr>
          <p:cNvSpPr>
            <a:spLocks noGrp="1"/>
          </p:cNvSpPr>
          <p:nvPr>
            <p:ph type="title"/>
          </p:nvPr>
        </p:nvSpPr>
        <p:spPr>
          <a:xfrm>
            <a:off x="440842" y="514462"/>
            <a:ext cx="10217755" cy="711204"/>
          </a:xfrm>
        </p:spPr>
        <p:txBody>
          <a:bodyPr>
            <a:normAutofit/>
          </a:bodyPr>
          <a:lstStyle/>
          <a:p>
            <a:r>
              <a:rPr lang="fr-FR" sz="4000" dirty="0"/>
              <a:t>Consolidation des données</a:t>
            </a:r>
          </a:p>
        </p:txBody>
      </p:sp>
      <p:sp>
        <p:nvSpPr>
          <p:cNvPr id="24" name="Text Placeholder 10">
            <a:extLst>
              <a:ext uri="{FF2B5EF4-FFF2-40B4-BE49-F238E27FC236}">
                <a16:creationId xmlns:a16="http://schemas.microsoft.com/office/drawing/2014/main" id="{459A19D4-899F-4EAC-BB08-4F2D1C5E2667}"/>
              </a:ext>
            </a:extLst>
          </p:cNvPr>
          <p:cNvSpPr txBox="1">
            <a:spLocks/>
          </p:cNvSpPr>
          <p:nvPr/>
        </p:nvSpPr>
        <p:spPr>
          <a:xfrm>
            <a:off x="2067591" y="1601958"/>
            <a:ext cx="8056818" cy="268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buFont typeface="Arial" panose="020B0604020202020204" pitchFamily="34" charset="0"/>
              <a:buNone/>
            </a:pPr>
            <a:r>
              <a:rPr lang="fr-FR" sz="1800" dirty="0"/>
              <a:t>OpenRefine permet de réaliser des recherches assistées dans des bases de données Ouvertes et Liées mais aussi à partir de répertoires d’autorités</a:t>
            </a:r>
            <a:r>
              <a:rPr lang="fr-FR" dirty="0"/>
              <a:t> </a:t>
            </a:r>
          </a:p>
        </p:txBody>
      </p:sp>
      <p:pic>
        <p:nvPicPr>
          <p:cNvPr id="7" name="Picture 6" descr="Diagram&#10;&#10;Description automatically generated">
            <a:extLst>
              <a:ext uri="{FF2B5EF4-FFF2-40B4-BE49-F238E27FC236}">
                <a16:creationId xmlns:a16="http://schemas.microsoft.com/office/drawing/2014/main" id="{C527D2D0-140B-49D7-B15F-FB8907DB0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379" y="2805244"/>
            <a:ext cx="4551909" cy="2954476"/>
          </a:xfrm>
          <a:prstGeom prst="rect">
            <a:avLst/>
          </a:prstGeom>
        </p:spPr>
      </p:pic>
      <p:sp>
        <p:nvSpPr>
          <p:cNvPr id="8" name="TextBox 7">
            <a:extLst>
              <a:ext uri="{FF2B5EF4-FFF2-40B4-BE49-F238E27FC236}">
                <a16:creationId xmlns:a16="http://schemas.microsoft.com/office/drawing/2014/main" id="{EF2B16C1-E62F-4E97-A70E-8C352E16A775}"/>
              </a:ext>
            </a:extLst>
          </p:cNvPr>
          <p:cNvSpPr txBox="1"/>
          <p:nvPr/>
        </p:nvSpPr>
        <p:spPr>
          <a:xfrm>
            <a:off x="2712894" y="2845198"/>
            <a:ext cx="1907895" cy="923330"/>
          </a:xfrm>
          <a:prstGeom prst="rect">
            <a:avLst/>
          </a:prstGeom>
          <a:noFill/>
        </p:spPr>
        <p:txBody>
          <a:bodyPr wrap="none" rtlCol="0">
            <a:spAutoFit/>
          </a:bodyPr>
          <a:lstStyle/>
          <a:p>
            <a:r>
              <a:rPr lang="fr-FR" dirty="0"/>
              <a:t>Liste d’auteurs </a:t>
            </a:r>
          </a:p>
          <a:p>
            <a:r>
              <a:rPr lang="fr-FR" dirty="0"/>
              <a:t>issues de la phase</a:t>
            </a:r>
          </a:p>
          <a:p>
            <a:r>
              <a:rPr lang="fr-FR" dirty="0"/>
              <a:t>de </a:t>
            </a:r>
            <a:r>
              <a:rPr lang="fr-FR" i="1" dirty="0"/>
              <a:t>web </a:t>
            </a:r>
            <a:r>
              <a:rPr lang="fr-FR" i="1" dirty="0" err="1"/>
              <a:t>mining</a:t>
            </a:r>
            <a:endParaRPr lang="fr-FR" i="1" dirty="0"/>
          </a:p>
        </p:txBody>
      </p:sp>
      <p:sp>
        <p:nvSpPr>
          <p:cNvPr id="26" name="Rectangle 25">
            <a:extLst>
              <a:ext uri="{FF2B5EF4-FFF2-40B4-BE49-F238E27FC236}">
                <a16:creationId xmlns:a16="http://schemas.microsoft.com/office/drawing/2014/main" id="{A5B9B3DC-9810-4894-9097-9AD0AB6ABE95}"/>
              </a:ext>
            </a:extLst>
          </p:cNvPr>
          <p:cNvSpPr/>
          <p:nvPr/>
        </p:nvSpPr>
        <p:spPr>
          <a:xfrm>
            <a:off x="2571379" y="3809909"/>
            <a:ext cx="2360984" cy="841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7">
            <a:extLst>
              <a:ext uri="{FF2B5EF4-FFF2-40B4-BE49-F238E27FC236}">
                <a16:creationId xmlns:a16="http://schemas.microsoft.com/office/drawing/2014/main" id="{6777FB30-AD94-4985-AAA7-EA9D94FB82A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3" name="Graphic 2">
            <a:extLst>
              <a:ext uri="{FF2B5EF4-FFF2-40B4-BE49-F238E27FC236}">
                <a16:creationId xmlns:a16="http://schemas.microsoft.com/office/drawing/2014/main" id="{CB108CF6-DF48-4F16-AD07-DBAFEDAD20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383852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16</a:t>
            </a:fld>
            <a:endParaRPr lang="en-US" dirty="0">
              <a:solidFill>
                <a:schemeClr val="tx1"/>
              </a:solidFill>
            </a:endParaRPr>
          </a:p>
        </p:txBody>
      </p:sp>
      <p:pic>
        <p:nvPicPr>
          <p:cNvPr id="11" name="Picture 10">
            <a:extLst>
              <a:ext uri="{FF2B5EF4-FFF2-40B4-BE49-F238E27FC236}">
                <a16:creationId xmlns:a16="http://schemas.microsoft.com/office/drawing/2014/main" id="{9490EE63-9714-402F-9917-8AB7A574095C}"/>
              </a:ext>
            </a:extLst>
          </p:cNvPr>
          <p:cNvPicPr>
            <a:picLocks noChangeAspect="1"/>
          </p:cNvPicPr>
          <p:nvPr/>
        </p:nvPicPr>
        <p:blipFill>
          <a:blip r:embed="rId2"/>
          <a:stretch>
            <a:fillRect/>
          </a:stretch>
        </p:blipFill>
        <p:spPr>
          <a:xfrm>
            <a:off x="197369" y="1079498"/>
            <a:ext cx="10629900" cy="5276850"/>
          </a:xfrm>
          <a:prstGeom prst="rect">
            <a:avLst/>
          </a:prstGeom>
        </p:spPr>
      </p:pic>
      <p:sp>
        <p:nvSpPr>
          <p:cNvPr id="25" name="Title 4">
            <a:extLst>
              <a:ext uri="{FF2B5EF4-FFF2-40B4-BE49-F238E27FC236}">
                <a16:creationId xmlns:a16="http://schemas.microsoft.com/office/drawing/2014/main" id="{D4BCCF48-1E12-4BF8-8B80-FB17C5491E1C}"/>
              </a:ext>
            </a:extLst>
          </p:cNvPr>
          <p:cNvSpPr>
            <a:spLocks noGrp="1"/>
          </p:cNvSpPr>
          <p:nvPr>
            <p:ph type="title"/>
          </p:nvPr>
        </p:nvSpPr>
        <p:spPr>
          <a:xfrm>
            <a:off x="311700" y="189952"/>
            <a:ext cx="8520600" cy="623400"/>
          </a:xfrm>
        </p:spPr>
        <p:txBody>
          <a:bodyPr>
            <a:normAutofit fontScale="90000"/>
          </a:bodyPr>
          <a:lstStyle/>
          <a:p>
            <a:r>
              <a:rPr lang="fr-FR" dirty="0"/>
              <a:t>Insertion de la liste d’écrivains haïtiens</a:t>
            </a:r>
          </a:p>
        </p:txBody>
      </p:sp>
      <p:pic>
        <p:nvPicPr>
          <p:cNvPr id="7" name="Picture 7">
            <a:extLst>
              <a:ext uri="{FF2B5EF4-FFF2-40B4-BE49-F238E27FC236}">
                <a16:creationId xmlns:a16="http://schemas.microsoft.com/office/drawing/2014/main" id="{CC3AD15C-6006-4B05-B3E5-4C5A4DBFD7D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D1D3CD55-E58F-45C7-9BBF-78A56CE5AEA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8506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17</a:t>
            </a:fld>
            <a:endParaRPr lang="en-US" dirty="0">
              <a:solidFill>
                <a:schemeClr val="tx1"/>
              </a:solidFill>
            </a:endParaRPr>
          </a:p>
        </p:txBody>
      </p:sp>
      <p:pic>
        <p:nvPicPr>
          <p:cNvPr id="7" name="Picture 6">
            <a:extLst>
              <a:ext uri="{FF2B5EF4-FFF2-40B4-BE49-F238E27FC236}">
                <a16:creationId xmlns:a16="http://schemas.microsoft.com/office/drawing/2014/main" id="{DFFC304C-B372-4CBF-B7F4-42182F05DF0D}"/>
              </a:ext>
            </a:extLst>
          </p:cNvPr>
          <p:cNvPicPr>
            <a:picLocks noChangeAspect="1"/>
          </p:cNvPicPr>
          <p:nvPr/>
        </p:nvPicPr>
        <p:blipFill>
          <a:blip r:embed="rId2"/>
          <a:stretch>
            <a:fillRect/>
          </a:stretch>
        </p:blipFill>
        <p:spPr>
          <a:xfrm>
            <a:off x="2325757" y="1260691"/>
            <a:ext cx="8120476" cy="5095657"/>
          </a:xfrm>
          <a:prstGeom prst="rect">
            <a:avLst/>
          </a:prstGeom>
        </p:spPr>
      </p:pic>
      <p:pic>
        <p:nvPicPr>
          <p:cNvPr id="8" name="Picture 7">
            <a:extLst>
              <a:ext uri="{FF2B5EF4-FFF2-40B4-BE49-F238E27FC236}">
                <a16:creationId xmlns:a16="http://schemas.microsoft.com/office/drawing/2014/main" id="{A69EA8BE-83F0-491E-ADE1-18BB1E9C570E}"/>
              </a:ext>
            </a:extLst>
          </p:cNvPr>
          <p:cNvPicPr>
            <a:picLocks noChangeAspect="1"/>
          </p:cNvPicPr>
          <p:nvPr/>
        </p:nvPicPr>
        <p:blipFill>
          <a:blip r:embed="rId3"/>
          <a:stretch>
            <a:fillRect/>
          </a:stretch>
        </p:blipFill>
        <p:spPr>
          <a:xfrm>
            <a:off x="6641986" y="1593741"/>
            <a:ext cx="4092111" cy="1928466"/>
          </a:xfrm>
          <a:prstGeom prst="rect">
            <a:avLst/>
          </a:prstGeom>
          <a:ln w="38100">
            <a:solidFill>
              <a:schemeClr val="bg2">
                <a:lumMod val="75000"/>
              </a:schemeClr>
            </a:solidFill>
          </a:ln>
        </p:spPr>
      </p:pic>
      <p:sp>
        <p:nvSpPr>
          <p:cNvPr id="11" name="Arrow: Down 10">
            <a:extLst>
              <a:ext uri="{FF2B5EF4-FFF2-40B4-BE49-F238E27FC236}">
                <a16:creationId xmlns:a16="http://schemas.microsoft.com/office/drawing/2014/main" id="{66CA36A6-C036-4CBC-8A5E-C63CD3352B05}"/>
              </a:ext>
            </a:extLst>
          </p:cNvPr>
          <p:cNvSpPr/>
          <p:nvPr/>
        </p:nvSpPr>
        <p:spPr>
          <a:xfrm flipV="1">
            <a:off x="7962347" y="3428996"/>
            <a:ext cx="382106" cy="596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F0036E25-44E9-4466-AD85-23C02D924DC7}"/>
              </a:ext>
            </a:extLst>
          </p:cNvPr>
          <p:cNvSpPr txBox="1"/>
          <p:nvPr/>
        </p:nvSpPr>
        <p:spPr>
          <a:xfrm>
            <a:off x="7436459" y="2694539"/>
            <a:ext cx="3204467" cy="369332"/>
          </a:xfrm>
          <a:prstGeom prst="rect">
            <a:avLst/>
          </a:prstGeom>
          <a:noFill/>
        </p:spPr>
        <p:txBody>
          <a:bodyPr wrap="none" rtlCol="0">
            <a:spAutoFit/>
          </a:bodyPr>
          <a:lstStyle/>
          <a:p>
            <a:r>
              <a:rPr lang="fr-FR" dirty="0"/>
              <a:t>Recherche d’entités de type Q5</a:t>
            </a:r>
          </a:p>
        </p:txBody>
      </p:sp>
      <p:sp>
        <p:nvSpPr>
          <p:cNvPr id="14" name="Title 4">
            <a:extLst>
              <a:ext uri="{FF2B5EF4-FFF2-40B4-BE49-F238E27FC236}">
                <a16:creationId xmlns:a16="http://schemas.microsoft.com/office/drawing/2014/main" id="{B10E1B90-BF74-429B-B18A-2F1FACC60AF1}"/>
              </a:ext>
            </a:extLst>
          </p:cNvPr>
          <p:cNvSpPr>
            <a:spLocks noGrp="1"/>
          </p:cNvSpPr>
          <p:nvPr>
            <p:ph type="title"/>
          </p:nvPr>
        </p:nvSpPr>
        <p:spPr>
          <a:xfrm>
            <a:off x="138517" y="272166"/>
            <a:ext cx="9843683" cy="623400"/>
          </a:xfrm>
        </p:spPr>
        <p:txBody>
          <a:bodyPr>
            <a:normAutofit fontScale="90000"/>
          </a:bodyPr>
          <a:lstStyle/>
          <a:p>
            <a:r>
              <a:rPr lang="fr-FR" dirty="0"/>
              <a:t>Regroupements d’informations via Wikidata</a:t>
            </a:r>
          </a:p>
        </p:txBody>
      </p:sp>
      <p:pic>
        <p:nvPicPr>
          <p:cNvPr id="16" name="Picture 15" descr="A picture containing icon&#10;&#10;Description automatically generated">
            <a:extLst>
              <a:ext uri="{FF2B5EF4-FFF2-40B4-BE49-F238E27FC236}">
                <a16:creationId xmlns:a16="http://schemas.microsoft.com/office/drawing/2014/main" id="{5070ABBD-05A7-4860-AD5A-E4FE5C96C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5" y="3228985"/>
            <a:ext cx="2249602" cy="1592718"/>
          </a:xfrm>
          <a:prstGeom prst="rect">
            <a:avLst/>
          </a:prstGeom>
        </p:spPr>
      </p:pic>
      <p:pic>
        <p:nvPicPr>
          <p:cNvPr id="10" name="Picture 7">
            <a:extLst>
              <a:ext uri="{FF2B5EF4-FFF2-40B4-BE49-F238E27FC236}">
                <a16:creationId xmlns:a16="http://schemas.microsoft.com/office/drawing/2014/main" id="{8D4997A4-F851-459E-9FF2-507311D89252}"/>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3" name="Graphic 12">
            <a:extLst>
              <a:ext uri="{FF2B5EF4-FFF2-40B4-BE49-F238E27FC236}">
                <a16:creationId xmlns:a16="http://schemas.microsoft.com/office/drawing/2014/main" id="{76A43B57-607A-4DC0-8B56-A5D22FE1935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71139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18</a:t>
            </a:fld>
            <a:endParaRPr lang="en-US" dirty="0">
              <a:solidFill>
                <a:schemeClr val="tx1"/>
              </a:solidFill>
            </a:endParaRPr>
          </a:p>
        </p:txBody>
      </p:sp>
      <p:pic>
        <p:nvPicPr>
          <p:cNvPr id="7" name="Picture 6">
            <a:extLst>
              <a:ext uri="{FF2B5EF4-FFF2-40B4-BE49-F238E27FC236}">
                <a16:creationId xmlns:a16="http://schemas.microsoft.com/office/drawing/2014/main" id="{954A063F-F65D-4508-BAD3-888D88199A93}"/>
              </a:ext>
            </a:extLst>
          </p:cNvPr>
          <p:cNvPicPr>
            <a:picLocks noChangeAspect="1"/>
          </p:cNvPicPr>
          <p:nvPr/>
        </p:nvPicPr>
        <p:blipFill>
          <a:blip r:embed="rId2"/>
          <a:stretch>
            <a:fillRect/>
          </a:stretch>
        </p:blipFill>
        <p:spPr>
          <a:xfrm>
            <a:off x="4313583" y="2622695"/>
            <a:ext cx="6668548" cy="3410094"/>
          </a:xfrm>
          <a:prstGeom prst="rect">
            <a:avLst/>
          </a:prstGeom>
        </p:spPr>
      </p:pic>
      <p:pic>
        <p:nvPicPr>
          <p:cNvPr id="11" name="Picture 10">
            <a:extLst>
              <a:ext uri="{FF2B5EF4-FFF2-40B4-BE49-F238E27FC236}">
                <a16:creationId xmlns:a16="http://schemas.microsoft.com/office/drawing/2014/main" id="{48C90ABC-79C9-44F1-A2C2-99161408D16E}"/>
              </a:ext>
            </a:extLst>
          </p:cNvPr>
          <p:cNvPicPr>
            <a:picLocks noChangeAspect="1"/>
          </p:cNvPicPr>
          <p:nvPr/>
        </p:nvPicPr>
        <p:blipFill>
          <a:blip r:embed="rId3"/>
          <a:stretch>
            <a:fillRect/>
          </a:stretch>
        </p:blipFill>
        <p:spPr>
          <a:xfrm>
            <a:off x="4611757" y="1483754"/>
            <a:ext cx="6882152" cy="1884921"/>
          </a:xfrm>
          <a:prstGeom prst="rect">
            <a:avLst/>
          </a:prstGeom>
        </p:spPr>
      </p:pic>
      <p:sp>
        <p:nvSpPr>
          <p:cNvPr id="12" name="Rectangle 11">
            <a:extLst>
              <a:ext uri="{FF2B5EF4-FFF2-40B4-BE49-F238E27FC236}">
                <a16:creationId xmlns:a16="http://schemas.microsoft.com/office/drawing/2014/main" id="{B35B6A38-11AA-4657-9028-D152C5F42218}"/>
              </a:ext>
            </a:extLst>
          </p:cNvPr>
          <p:cNvSpPr/>
          <p:nvPr/>
        </p:nvSpPr>
        <p:spPr>
          <a:xfrm>
            <a:off x="467145" y="3434240"/>
            <a:ext cx="184731" cy="369332"/>
          </a:xfrm>
          <a:prstGeom prst="rect">
            <a:avLst/>
          </a:prstGeom>
        </p:spPr>
        <p:txBody>
          <a:bodyPr wrap="none">
            <a:spAutoFit/>
          </a:bodyPr>
          <a:lstStyle/>
          <a:p>
            <a:endParaRPr lang="fr-FR" dirty="0"/>
          </a:p>
        </p:txBody>
      </p:sp>
      <p:sp>
        <p:nvSpPr>
          <p:cNvPr id="14" name="Arrow: Right 13">
            <a:extLst>
              <a:ext uri="{FF2B5EF4-FFF2-40B4-BE49-F238E27FC236}">
                <a16:creationId xmlns:a16="http://schemas.microsoft.com/office/drawing/2014/main" id="{064A6BFC-FA0A-4E14-8995-C39A4DA8087E}"/>
              </a:ext>
            </a:extLst>
          </p:cNvPr>
          <p:cNvSpPr/>
          <p:nvPr/>
        </p:nvSpPr>
        <p:spPr>
          <a:xfrm rot="16200000">
            <a:off x="7510359" y="3202667"/>
            <a:ext cx="775252" cy="753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le 4">
            <a:extLst>
              <a:ext uri="{FF2B5EF4-FFF2-40B4-BE49-F238E27FC236}">
                <a16:creationId xmlns:a16="http://schemas.microsoft.com/office/drawing/2014/main" id="{B7C4993B-98F8-48D8-A737-CAFA2CDBE9A7}"/>
              </a:ext>
            </a:extLst>
          </p:cNvPr>
          <p:cNvSpPr>
            <a:spLocks noGrp="1"/>
          </p:cNvSpPr>
          <p:nvPr>
            <p:ph type="title"/>
          </p:nvPr>
        </p:nvSpPr>
        <p:spPr>
          <a:xfrm>
            <a:off x="311699" y="290884"/>
            <a:ext cx="9538883" cy="623400"/>
          </a:xfrm>
        </p:spPr>
        <p:txBody>
          <a:bodyPr>
            <a:normAutofit fontScale="90000"/>
          </a:bodyPr>
          <a:lstStyle/>
          <a:p>
            <a:r>
              <a:rPr lang="fr-FR" dirty="0"/>
              <a:t>Regroupements d’informations via le VIAF</a:t>
            </a:r>
          </a:p>
        </p:txBody>
      </p:sp>
      <p:sp>
        <p:nvSpPr>
          <p:cNvPr id="16" name="TextBox 15">
            <a:extLst>
              <a:ext uri="{FF2B5EF4-FFF2-40B4-BE49-F238E27FC236}">
                <a16:creationId xmlns:a16="http://schemas.microsoft.com/office/drawing/2014/main" id="{63C37276-0F3F-4A87-B550-BB5ABC331704}"/>
              </a:ext>
            </a:extLst>
          </p:cNvPr>
          <p:cNvSpPr txBox="1"/>
          <p:nvPr/>
        </p:nvSpPr>
        <p:spPr>
          <a:xfrm>
            <a:off x="311699" y="3127413"/>
            <a:ext cx="3849753" cy="1200329"/>
          </a:xfrm>
          <a:prstGeom prst="rect">
            <a:avLst/>
          </a:prstGeom>
          <a:noFill/>
        </p:spPr>
        <p:txBody>
          <a:bodyPr wrap="square" rtlCol="0">
            <a:spAutoFit/>
          </a:bodyPr>
          <a:lstStyle/>
          <a:p>
            <a:r>
              <a:rPr lang="fr-FR" dirty="0"/>
              <a:t>D’autres services sont disponibles sur </a:t>
            </a:r>
            <a:r>
              <a:rPr lang="fr-FR" dirty="0">
                <a:hlinkClick r:id="rId4"/>
              </a:rPr>
              <a:t>http://refine.codefork.com/</a:t>
            </a:r>
            <a:r>
              <a:rPr lang="fr-FR" dirty="0"/>
              <a:t> tels que : </a:t>
            </a:r>
          </a:p>
          <a:p>
            <a:r>
              <a:rPr lang="fr-FR" dirty="0"/>
              <a:t>- ORCID</a:t>
            </a:r>
          </a:p>
          <a:p>
            <a:r>
              <a:rPr lang="fr-FR" dirty="0"/>
              <a:t>- Open Library</a:t>
            </a:r>
          </a:p>
        </p:txBody>
      </p:sp>
      <p:pic>
        <p:nvPicPr>
          <p:cNvPr id="10" name="Picture 7">
            <a:extLst>
              <a:ext uri="{FF2B5EF4-FFF2-40B4-BE49-F238E27FC236}">
                <a16:creationId xmlns:a16="http://schemas.microsoft.com/office/drawing/2014/main" id="{E0812547-357E-4D1A-A662-58AD71599187}"/>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3" name="Graphic 12">
            <a:extLst>
              <a:ext uri="{FF2B5EF4-FFF2-40B4-BE49-F238E27FC236}">
                <a16:creationId xmlns:a16="http://schemas.microsoft.com/office/drawing/2014/main" id="{F8F61890-398A-4B4C-B683-F56BE99E38F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33064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19</a:t>
            </a:fld>
            <a:endParaRPr lang="en-US" dirty="0">
              <a:solidFill>
                <a:schemeClr val="tx1"/>
              </a:solidFill>
            </a:endParaRPr>
          </a:p>
        </p:txBody>
      </p:sp>
      <p:pic>
        <p:nvPicPr>
          <p:cNvPr id="5" name="Picture 4">
            <a:extLst>
              <a:ext uri="{FF2B5EF4-FFF2-40B4-BE49-F238E27FC236}">
                <a16:creationId xmlns:a16="http://schemas.microsoft.com/office/drawing/2014/main" id="{10E671F9-0E09-4657-BAE3-03645B5F7795}"/>
              </a:ext>
            </a:extLst>
          </p:cNvPr>
          <p:cNvPicPr>
            <a:picLocks noChangeAspect="1"/>
          </p:cNvPicPr>
          <p:nvPr/>
        </p:nvPicPr>
        <p:blipFill>
          <a:blip r:embed="rId2"/>
          <a:stretch>
            <a:fillRect/>
          </a:stretch>
        </p:blipFill>
        <p:spPr>
          <a:xfrm>
            <a:off x="247369" y="1457410"/>
            <a:ext cx="7905165" cy="4509951"/>
          </a:xfrm>
          <a:prstGeom prst="rect">
            <a:avLst/>
          </a:prstGeom>
        </p:spPr>
      </p:pic>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Récupération d’informations clefs</a:t>
            </a:r>
          </a:p>
        </p:txBody>
      </p:sp>
      <p:sp>
        <p:nvSpPr>
          <p:cNvPr id="15" name="TextBox 14">
            <a:extLst>
              <a:ext uri="{FF2B5EF4-FFF2-40B4-BE49-F238E27FC236}">
                <a16:creationId xmlns:a16="http://schemas.microsoft.com/office/drawing/2014/main" id="{7280AFDD-F652-4C5A-9E68-D383757B9959}"/>
              </a:ext>
            </a:extLst>
          </p:cNvPr>
          <p:cNvSpPr txBox="1"/>
          <p:nvPr/>
        </p:nvSpPr>
        <p:spPr>
          <a:xfrm>
            <a:off x="8335212" y="2093087"/>
            <a:ext cx="2358338" cy="3416320"/>
          </a:xfrm>
          <a:prstGeom prst="rect">
            <a:avLst/>
          </a:prstGeom>
          <a:noFill/>
        </p:spPr>
        <p:txBody>
          <a:bodyPr wrap="none" rtlCol="0">
            <a:spAutoFit/>
          </a:bodyPr>
          <a:lstStyle/>
          <a:p>
            <a:r>
              <a:rPr lang="fr-FR" dirty="0"/>
              <a:t>Ainsi nous récupérons</a:t>
            </a:r>
          </a:p>
          <a:p>
            <a:r>
              <a:rPr lang="fr-FR" dirty="0"/>
              <a:t>via Wikidata :</a:t>
            </a:r>
          </a:p>
          <a:p>
            <a:endParaRPr lang="fr-FR" dirty="0"/>
          </a:p>
          <a:p>
            <a:r>
              <a:rPr lang="fr-FR" dirty="0"/>
              <a:t>Date de naissance</a:t>
            </a:r>
          </a:p>
          <a:p>
            <a:r>
              <a:rPr lang="fr-FR" dirty="0"/>
              <a:t>Date de décès</a:t>
            </a:r>
          </a:p>
          <a:p>
            <a:r>
              <a:rPr lang="fr-FR" dirty="0"/>
              <a:t>Lieu de naissance</a:t>
            </a:r>
          </a:p>
          <a:p>
            <a:r>
              <a:rPr lang="fr-FR" dirty="0"/>
              <a:t>Lieu de décès</a:t>
            </a:r>
          </a:p>
          <a:p>
            <a:r>
              <a:rPr lang="fr-FR" dirty="0"/>
              <a:t>Nationalité</a:t>
            </a:r>
          </a:p>
          <a:p>
            <a:r>
              <a:rPr lang="fr-FR" dirty="0"/>
              <a:t>Professions</a:t>
            </a:r>
          </a:p>
          <a:p>
            <a:r>
              <a:rPr lang="fr-FR" dirty="0"/>
              <a:t>….</a:t>
            </a:r>
          </a:p>
          <a:p>
            <a:endParaRPr lang="fr-FR" dirty="0"/>
          </a:p>
          <a:p>
            <a:endParaRPr lang="fr-FR" dirty="0"/>
          </a:p>
        </p:txBody>
      </p:sp>
      <p:pic>
        <p:nvPicPr>
          <p:cNvPr id="7" name="Picture 7">
            <a:extLst>
              <a:ext uri="{FF2B5EF4-FFF2-40B4-BE49-F238E27FC236}">
                <a16:creationId xmlns:a16="http://schemas.microsoft.com/office/drawing/2014/main" id="{D73A5610-433D-4627-9D3A-5500E765203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30C4DE8E-6ED6-4B32-8EDD-C9338BD0BC8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45790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0B021A0-3168-49AB-BB74-1599F601CF1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6639" r="-1" b="27532"/>
          <a:stretch/>
        </p:blipFill>
        <p:spPr>
          <a:xfrm>
            <a:off x="20" y="1"/>
            <a:ext cx="12191980" cy="6857999"/>
          </a:xfrm>
          <a:prstGeom prst="rect">
            <a:avLst/>
          </a:prstGeom>
        </p:spPr>
      </p:pic>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38201" y="1065862"/>
            <a:ext cx="3313164" cy="4726276"/>
          </a:xfrm>
        </p:spPr>
        <p:txBody>
          <a:bodyPr vert="horz" lIns="91440" tIns="45720" rIns="91440" bIns="45720" rtlCol="0" anchor="ctr">
            <a:normAutofit/>
          </a:bodyPr>
          <a:lstStyle/>
          <a:p>
            <a:pPr algn="r"/>
            <a:r>
              <a:rPr lang="fr-FR" sz="2400" b="1" dirty="0">
                <a:latin typeface="Corbel" panose="020B0503020204020204" pitchFamily="34" charset="0"/>
              </a:rPr>
              <a:t>Faire émerger le réseau littéraire francophone haïtien à l’ère du numérique</a:t>
            </a:r>
            <a:endParaRPr lang="en-US" sz="2400" dirty="0">
              <a:solidFill>
                <a:srgbClr val="FFFFFF"/>
              </a:solidFill>
            </a:endParaRPr>
          </a:p>
        </p:txBody>
      </p:sp>
      <p:cxnSp>
        <p:nvCxnSpPr>
          <p:cNvPr id="25" name="Straight Connector 2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Subtitle 13">
            <a:extLst>
              <a:ext uri="{FF2B5EF4-FFF2-40B4-BE49-F238E27FC236}">
                <a16:creationId xmlns:a16="http://schemas.microsoft.com/office/drawing/2014/main" id="{BFD5D0B5-E738-44DA-98BB-DFA89295DCFD}"/>
              </a:ext>
            </a:extLst>
          </p:cNvPr>
          <p:cNvSpPr>
            <a:spLocks noGrp="1"/>
          </p:cNvSpPr>
          <p:nvPr>
            <p:ph type="subTitle" idx="1"/>
          </p:nvPr>
        </p:nvSpPr>
        <p:spPr>
          <a:xfrm>
            <a:off x="4876803" y="1065862"/>
            <a:ext cx="6882056" cy="4726276"/>
          </a:xfrm>
        </p:spPr>
        <p:txBody>
          <a:bodyPr vert="horz" lIns="91440" tIns="45720" rIns="91440" bIns="45720" rtlCol="0" anchor="ctr">
            <a:normAutofit/>
          </a:bodyPr>
          <a:lstStyle/>
          <a:p>
            <a:pPr algn="l"/>
            <a:r>
              <a:rPr lang="en-US" sz="2000" b="1" dirty="0">
                <a:solidFill>
                  <a:srgbClr val="FFFFFF"/>
                </a:solidFill>
              </a:rPr>
              <a:t>I. Introduction</a:t>
            </a:r>
          </a:p>
          <a:p>
            <a:pPr algn="l"/>
            <a:r>
              <a:rPr lang="en-US" sz="2000" b="1" dirty="0">
                <a:solidFill>
                  <a:srgbClr val="FFFFFF"/>
                </a:solidFill>
              </a:rPr>
              <a:t>II. </a:t>
            </a:r>
            <a:r>
              <a:rPr lang="en-US" sz="2000" b="1" dirty="0" err="1">
                <a:solidFill>
                  <a:srgbClr val="FFFFFF"/>
                </a:solidFill>
              </a:rPr>
              <a:t>Croiser</a:t>
            </a:r>
            <a:r>
              <a:rPr lang="en-US" sz="2000" b="1" dirty="0">
                <a:solidFill>
                  <a:srgbClr val="FFFFFF"/>
                </a:solidFill>
              </a:rPr>
              <a:t> Web </a:t>
            </a:r>
            <a:r>
              <a:rPr lang="en-US" sz="2000" b="1" dirty="0" err="1">
                <a:solidFill>
                  <a:srgbClr val="FFFFFF"/>
                </a:solidFill>
              </a:rPr>
              <a:t>sémantique</a:t>
            </a:r>
            <a:r>
              <a:rPr lang="en-US" sz="2000" b="1" dirty="0">
                <a:solidFill>
                  <a:srgbClr val="FFFFFF"/>
                </a:solidFill>
              </a:rPr>
              <a:t> et </a:t>
            </a:r>
            <a:r>
              <a:rPr lang="en-US" sz="2000" b="1" dirty="0" err="1">
                <a:solidFill>
                  <a:srgbClr val="FFFFFF"/>
                </a:solidFill>
              </a:rPr>
              <a:t>contenus</a:t>
            </a:r>
            <a:r>
              <a:rPr lang="en-US" sz="2000" b="1" dirty="0">
                <a:solidFill>
                  <a:srgbClr val="FFFFFF"/>
                </a:solidFill>
              </a:rPr>
              <a:t> </a:t>
            </a:r>
            <a:r>
              <a:rPr lang="en-US" sz="2000" b="1" dirty="0" err="1">
                <a:solidFill>
                  <a:srgbClr val="FFFFFF"/>
                </a:solidFill>
              </a:rPr>
              <a:t>participatifs</a:t>
            </a:r>
            <a:endParaRPr lang="en-US" sz="2000" b="1" dirty="0">
              <a:solidFill>
                <a:srgbClr val="FFFFFF"/>
              </a:solidFill>
            </a:endParaRPr>
          </a:p>
          <a:p>
            <a:pPr algn="l"/>
            <a:r>
              <a:rPr lang="en-US" sz="2000" b="1" dirty="0">
                <a:solidFill>
                  <a:srgbClr val="FFFFFF"/>
                </a:solidFill>
              </a:rPr>
              <a:t>III. </a:t>
            </a:r>
            <a:r>
              <a:rPr lang="en-US" sz="2000" b="1" dirty="0" err="1">
                <a:solidFill>
                  <a:srgbClr val="FFFFFF"/>
                </a:solidFill>
              </a:rPr>
              <a:t>Normalisation</a:t>
            </a:r>
            <a:r>
              <a:rPr lang="en-US" sz="2000" b="1" dirty="0">
                <a:solidFill>
                  <a:srgbClr val="FFFFFF"/>
                </a:solidFill>
              </a:rPr>
              <a:t> du corpus et structuration </a:t>
            </a:r>
            <a:r>
              <a:rPr lang="en-US" sz="2000" b="1" dirty="0" err="1">
                <a:solidFill>
                  <a:srgbClr val="FFFFFF"/>
                </a:solidFill>
              </a:rPr>
              <a:t>en</a:t>
            </a:r>
            <a:r>
              <a:rPr lang="en-US" sz="2000" b="1" dirty="0">
                <a:solidFill>
                  <a:srgbClr val="FFFFFF"/>
                </a:solidFill>
              </a:rPr>
              <a:t> XML-TEI</a:t>
            </a:r>
          </a:p>
          <a:p>
            <a:pPr algn="l"/>
            <a:r>
              <a:rPr lang="en-US" sz="2000" b="1" dirty="0">
                <a:solidFill>
                  <a:srgbClr val="FFFFFF"/>
                </a:solidFill>
              </a:rPr>
              <a:t>IV. Exploitation des </a:t>
            </a:r>
            <a:r>
              <a:rPr lang="en-US" sz="2000" b="1" dirty="0" err="1">
                <a:solidFill>
                  <a:srgbClr val="FFFFFF"/>
                </a:solidFill>
              </a:rPr>
              <a:t>données</a:t>
            </a:r>
            <a:endParaRPr lang="en-US" sz="2000" b="1" dirty="0">
              <a:solidFill>
                <a:srgbClr val="FFFFFF"/>
              </a:solidFill>
            </a:endParaRPr>
          </a:p>
          <a:p>
            <a:pPr algn="l"/>
            <a:r>
              <a:rPr lang="en-US" sz="2000" b="1" dirty="0">
                <a:solidFill>
                  <a:srgbClr val="FFFFFF"/>
                </a:solidFill>
              </a:rPr>
              <a:t>V. Retour </a:t>
            </a:r>
            <a:r>
              <a:rPr lang="en-US" sz="2000" b="1" dirty="0" err="1">
                <a:solidFill>
                  <a:srgbClr val="FFFFFF"/>
                </a:solidFill>
              </a:rPr>
              <a:t>d’expérience</a:t>
            </a:r>
            <a:endParaRPr lang="en-US" sz="2000" b="1" dirty="0">
              <a:solidFill>
                <a:srgbClr val="FFFFFF"/>
              </a:solidFill>
            </a:endParaRPr>
          </a:p>
        </p:txBody>
      </p:sp>
      <p:sp>
        <p:nvSpPr>
          <p:cNvPr id="21" name="Rectangle 20">
            <a:extLst>
              <a:ext uri="{FF2B5EF4-FFF2-40B4-BE49-F238E27FC236}">
                <a16:creationId xmlns:a16="http://schemas.microsoft.com/office/drawing/2014/main" id="{C2581158-669E-4A93-B19A-1F74FEF86FDF}"/>
              </a:ext>
            </a:extLst>
          </p:cNvPr>
          <p:cNvSpPr/>
          <p:nvPr/>
        </p:nvSpPr>
        <p:spPr>
          <a:xfrm>
            <a:off x="0" y="773474"/>
            <a:ext cx="12191975" cy="584775"/>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black"/>
                </a:solidFill>
                <a:effectLst/>
                <a:uLnTx/>
                <a:uFillTx/>
                <a:latin typeface="Calisto MT"/>
                <a:ea typeface="+mn-ea"/>
                <a:cs typeface="+mn-cs"/>
              </a:rPr>
              <a:t>Approches Sociales et Historiques des Littératures des Suds</a:t>
            </a:r>
          </a:p>
        </p:txBody>
      </p:sp>
      <p:sp>
        <p:nvSpPr>
          <p:cNvPr id="2" name="Espace réservé du numéro de diapositive 1">
            <a:extLst>
              <a:ext uri="{FF2B5EF4-FFF2-40B4-BE49-F238E27FC236}">
                <a16:creationId xmlns:a16="http://schemas.microsoft.com/office/drawing/2014/main" id="{ADB9C605-7399-442E-A9F0-3B8C287BE75F}"/>
              </a:ext>
            </a:extLst>
          </p:cNvPr>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155709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20</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58353" y="402610"/>
            <a:ext cx="8520600" cy="623400"/>
          </a:xfrm>
        </p:spPr>
        <p:txBody>
          <a:bodyPr>
            <a:normAutofit fontScale="90000"/>
          </a:bodyPr>
          <a:lstStyle/>
          <a:p>
            <a:r>
              <a:rPr lang="fr-FR" dirty="0"/>
              <a:t>Filtrage du corpus</a:t>
            </a:r>
          </a:p>
        </p:txBody>
      </p:sp>
      <p:sp>
        <p:nvSpPr>
          <p:cNvPr id="7" name="TextBox 6">
            <a:extLst>
              <a:ext uri="{FF2B5EF4-FFF2-40B4-BE49-F238E27FC236}">
                <a16:creationId xmlns:a16="http://schemas.microsoft.com/office/drawing/2014/main" id="{4B520DDE-249B-48CD-ABA2-33CBDDC91A51}"/>
              </a:ext>
            </a:extLst>
          </p:cNvPr>
          <p:cNvSpPr txBox="1"/>
          <p:nvPr/>
        </p:nvSpPr>
        <p:spPr>
          <a:xfrm>
            <a:off x="356091" y="2543324"/>
            <a:ext cx="10740316" cy="923330"/>
          </a:xfrm>
          <a:prstGeom prst="rect">
            <a:avLst/>
          </a:prstGeom>
          <a:noFill/>
        </p:spPr>
        <p:txBody>
          <a:bodyPr wrap="square" rtlCol="0">
            <a:spAutoFit/>
          </a:bodyPr>
          <a:lstStyle/>
          <a:p>
            <a:r>
              <a:rPr lang="fr-FR" dirty="0"/>
              <a:t>3) Application de filtres plus restrictifs:</a:t>
            </a:r>
          </a:p>
          <a:p>
            <a:pPr marL="285750" indent="-285750">
              <a:buFont typeface="Arial" panose="020B0604020202020204" pitchFamily="34" charset="0"/>
              <a:buChar char="•"/>
            </a:pPr>
            <a:r>
              <a:rPr lang="fr-FR" dirty="0"/>
              <a:t>Débuts d’Internet (à destination du public et des universitaires) : années 1990-2000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L</a:t>
            </a:r>
            <a:r>
              <a:rPr kumimoji="0" lang="fr-FR" b="0" i="0" u="none" strike="noStrike" kern="1200" cap="none" spc="0" normalizeH="0" baseline="0" noProof="0" dirty="0" err="1">
                <a:ln>
                  <a:noFill/>
                </a:ln>
                <a:solidFill>
                  <a:prstClr val="black"/>
                </a:solidFill>
                <a:effectLst/>
                <a:uLnTx/>
                <a:uFillTx/>
                <a:latin typeface="Calisto MT"/>
                <a:ea typeface="+mn-ea"/>
                <a:cs typeface="+mn-cs"/>
              </a:rPr>
              <a:t>ittéraires</a:t>
            </a:r>
            <a:r>
              <a:rPr kumimoji="0" lang="fr-FR" b="0" i="0" u="none" strike="noStrike" kern="1200" cap="none" spc="0" normalizeH="0" baseline="0" noProof="0" dirty="0">
                <a:ln>
                  <a:noFill/>
                </a:ln>
                <a:solidFill>
                  <a:prstClr val="black"/>
                </a:solidFill>
                <a:effectLst/>
                <a:uLnTx/>
                <a:uFillTx/>
                <a:latin typeface="Calisto MT"/>
                <a:ea typeface="+mn-ea"/>
                <a:cs typeface="+mn-cs"/>
              </a:rPr>
              <a:t> ayant pu avoir recours à Internet pour diffuser leurs travaux et faire leur promotion. </a:t>
            </a:r>
          </a:p>
        </p:txBody>
      </p:sp>
      <p:sp>
        <p:nvSpPr>
          <p:cNvPr id="2" name="Rectangle 1">
            <a:extLst>
              <a:ext uri="{FF2B5EF4-FFF2-40B4-BE49-F238E27FC236}">
                <a16:creationId xmlns:a16="http://schemas.microsoft.com/office/drawing/2014/main" id="{EC595070-72B8-485F-9F41-C3873768C0AB}"/>
              </a:ext>
            </a:extLst>
          </p:cNvPr>
          <p:cNvSpPr/>
          <p:nvPr/>
        </p:nvSpPr>
        <p:spPr>
          <a:xfrm>
            <a:off x="1859309" y="3700172"/>
            <a:ext cx="6747849"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dirty="0"/>
              <a:t>Choix corpus : littéraires nés avant 1920, décédés après 2000 </a:t>
            </a:r>
          </a:p>
        </p:txBody>
      </p:sp>
      <p:sp>
        <p:nvSpPr>
          <p:cNvPr id="13" name="TextBox 12">
            <a:extLst>
              <a:ext uri="{FF2B5EF4-FFF2-40B4-BE49-F238E27FC236}">
                <a16:creationId xmlns:a16="http://schemas.microsoft.com/office/drawing/2014/main" id="{37CFD45D-DAB2-42D7-AB3C-CB2F04FF8A55}"/>
              </a:ext>
            </a:extLst>
          </p:cNvPr>
          <p:cNvSpPr txBox="1"/>
          <p:nvPr/>
        </p:nvSpPr>
        <p:spPr>
          <a:xfrm>
            <a:off x="356091" y="4385777"/>
            <a:ext cx="10479059" cy="1200329"/>
          </a:xfrm>
          <a:prstGeom prst="rect">
            <a:avLst/>
          </a:prstGeom>
          <a:noFill/>
        </p:spPr>
        <p:txBody>
          <a:bodyPr wrap="square" rtlCol="0">
            <a:spAutoFit/>
          </a:bodyPr>
          <a:lstStyle/>
          <a:p>
            <a:r>
              <a:rPr lang="fr-FR" dirty="0"/>
              <a:t>Si la consolidation des données via Wikidata s’est avérée efficace, il demeure que :</a:t>
            </a:r>
          </a:p>
          <a:p>
            <a:pPr marL="285750" indent="-285750">
              <a:buFontTx/>
              <a:buChar char="-"/>
            </a:pPr>
            <a:r>
              <a:rPr lang="fr-FR" dirty="0"/>
              <a:t>22 dates de naissances pu être récupérées manuellement dans les notices biographiques</a:t>
            </a:r>
          </a:p>
          <a:p>
            <a:pPr marL="285750" indent="-285750">
              <a:buFontTx/>
              <a:buChar char="-"/>
            </a:pPr>
            <a:r>
              <a:rPr lang="fr-FR" dirty="0"/>
              <a:t>Et 8 autres grâce au récolement du VIAF</a:t>
            </a:r>
          </a:p>
          <a:p>
            <a:r>
              <a:rPr lang="fr-FR" dirty="0">
                <a:sym typeface="Wingdings" panose="05000000000000000000" pitchFamily="2" charset="2"/>
              </a:rPr>
              <a:t> Il convient donc de mobiliser diverses sources d’enrichissement.</a:t>
            </a:r>
            <a:endParaRPr lang="fr-FR" dirty="0"/>
          </a:p>
        </p:txBody>
      </p:sp>
      <p:sp>
        <p:nvSpPr>
          <p:cNvPr id="3" name="ZoneTexte 2">
            <a:extLst>
              <a:ext uri="{FF2B5EF4-FFF2-40B4-BE49-F238E27FC236}">
                <a16:creationId xmlns:a16="http://schemas.microsoft.com/office/drawing/2014/main" id="{89C299AA-B73A-4A23-9955-14D66C98E951}"/>
              </a:ext>
            </a:extLst>
          </p:cNvPr>
          <p:cNvSpPr txBox="1"/>
          <p:nvPr/>
        </p:nvSpPr>
        <p:spPr>
          <a:xfrm>
            <a:off x="356091" y="1514557"/>
            <a:ext cx="3006437" cy="923330"/>
          </a:xfrm>
          <a:prstGeom prst="rect">
            <a:avLst/>
          </a:prstGeom>
          <a:noFill/>
        </p:spPr>
        <p:txBody>
          <a:bodyPr wrap="square" rtlCol="0">
            <a:spAutoFit/>
          </a:bodyPr>
          <a:lstStyle/>
          <a:p>
            <a:r>
              <a:rPr lang="fr-FR" dirty="0"/>
              <a:t>1) Suppression des doublons</a:t>
            </a:r>
          </a:p>
          <a:p>
            <a:r>
              <a:rPr lang="fr-FR" dirty="0"/>
              <a:t>2) Normalisation du corpus</a:t>
            </a:r>
          </a:p>
          <a:p>
            <a:r>
              <a:rPr lang="fr-FR" dirty="0">
                <a:sym typeface="Wingdings" panose="05000000000000000000" pitchFamily="2" charset="2"/>
              </a:rPr>
              <a:t></a:t>
            </a:r>
            <a:r>
              <a:rPr lang="fr-FR" dirty="0"/>
              <a:t>232 individus uniques</a:t>
            </a:r>
          </a:p>
        </p:txBody>
      </p:sp>
      <p:pic>
        <p:nvPicPr>
          <p:cNvPr id="9" name="Picture 7">
            <a:extLst>
              <a:ext uri="{FF2B5EF4-FFF2-40B4-BE49-F238E27FC236}">
                <a16:creationId xmlns:a16="http://schemas.microsoft.com/office/drawing/2014/main" id="{7C0881C2-5846-42FF-94DC-AA09AFB0956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0" name="Graphic 9">
            <a:extLst>
              <a:ext uri="{FF2B5EF4-FFF2-40B4-BE49-F238E27FC236}">
                <a16:creationId xmlns:a16="http://schemas.microsoft.com/office/drawing/2014/main" id="{08E5959F-F2EA-4A44-88AC-4C601577DDC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20093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21</a:t>
            </a:fld>
            <a:endParaRPr lang="en-US" dirty="0"/>
          </a:p>
        </p:txBody>
      </p:sp>
      <p:sp>
        <p:nvSpPr>
          <p:cNvPr id="16" name="TextBox 15">
            <a:extLst>
              <a:ext uri="{FF2B5EF4-FFF2-40B4-BE49-F238E27FC236}">
                <a16:creationId xmlns:a16="http://schemas.microsoft.com/office/drawing/2014/main" id="{E78F7E4D-1234-44B6-BFD0-B038328788CA}"/>
              </a:ext>
            </a:extLst>
          </p:cNvPr>
          <p:cNvSpPr txBox="1"/>
          <p:nvPr/>
        </p:nvSpPr>
        <p:spPr>
          <a:xfrm>
            <a:off x="5792627" y="667839"/>
            <a:ext cx="5144069" cy="2651464"/>
          </a:xfrm>
          <a:prstGeom prst="rect">
            <a:avLst/>
          </a:prstGeom>
          <a:noFill/>
        </p:spPr>
        <p:txBody>
          <a:bodyPr wrap="square" rtlCol="0">
            <a:spAutoFit/>
          </a:bodyPr>
          <a:lstStyle/>
          <a:p>
            <a:r>
              <a:rPr lang="fr-FR" sz="2000" dirty="0"/>
              <a:t>190 individus dont :</a:t>
            </a:r>
          </a:p>
          <a:p>
            <a:pPr marL="285750" indent="-285750">
              <a:buFont typeface="Arial" panose="020B0604020202020204" pitchFamily="34" charset="0"/>
              <a:buChar char="•"/>
            </a:pPr>
            <a:r>
              <a:rPr lang="fr-FR" sz="2000" dirty="0"/>
              <a:t>151 sont renseignés par une notice VIAF</a:t>
            </a:r>
          </a:p>
          <a:p>
            <a:pPr marL="285750" indent="-285750">
              <a:buFont typeface="Arial" panose="020B0604020202020204" pitchFamily="34" charset="0"/>
              <a:buChar char="•"/>
            </a:pPr>
            <a:r>
              <a:rPr lang="fr-FR" sz="2000" dirty="0"/>
              <a:t>142 Wikipédia</a:t>
            </a:r>
          </a:p>
          <a:p>
            <a:pPr marL="285750" indent="-285750">
              <a:buFont typeface="Arial" panose="020B0604020202020204" pitchFamily="34" charset="0"/>
              <a:buChar char="•"/>
            </a:pPr>
            <a:r>
              <a:rPr lang="fr-FR" sz="2000" dirty="0"/>
              <a:t>141 ISNI</a:t>
            </a:r>
          </a:p>
          <a:p>
            <a:pPr marL="285750" indent="-285750">
              <a:buFont typeface="Arial" panose="020B0604020202020204" pitchFamily="34" charset="0"/>
              <a:buChar char="•"/>
            </a:pPr>
            <a:r>
              <a:rPr lang="fr-FR" sz="2000" dirty="0"/>
              <a:t>138 Spla</a:t>
            </a:r>
          </a:p>
          <a:p>
            <a:pPr marL="285750" indent="-285750">
              <a:buFont typeface="Arial" panose="020B0604020202020204" pitchFamily="34" charset="0"/>
              <a:buChar char="•"/>
            </a:pPr>
            <a:r>
              <a:rPr lang="fr-FR" sz="2000" dirty="0"/>
              <a:t>108 Ile-en-île</a:t>
            </a:r>
          </a:p>
          <a:p>
            <a:pPr marL="285750" indent="-285750">
              <a:buFont typeface="Arial" panose="020B0604020202020204" pitchFamily="34" charset="0"/>
              <a:buChar char="•"/>
            </a:pPr>
            <a:r>
              <a:rPr lang="fr-FR" sz="2000" dirty="0"/>
              <a:t>2 ORCID</a:t>
            </a:r>
          </a:p>
          <a:p>
            <a:endParaRPr lang="fr-FR" sz="2000" dirty="0"/>
          </a:p>
        </p:txBody>
      </p:sp>
      <p:graphicFrame>
        <p:nvGraphicFramePr>
          <p:cNvPr id="17" name="Table 18">
            <a:extLst>
              <a:ext uri="{FF2B5EF4-FFF2-40B4-BE49-F238E27FC236}">
                <a16:creationId xmlns:a16="http://schemas.microsoft.com/office/drawing/2014/main" id="{B616E684-8945-4971-9C46-DB8F9D493061}"/>
              </a:ext>
            </a:extLst>
          </p:cNvPr>
          <p:cNvGraphicFramePr>
            <a:graphicFrameLocks noGrp="1"/>
          </p:cNvGraphicFramePr>
          <p:nvPr>
            <p:extLst>
              <p:ext uri="{D42A27DB-BD31-4B8C-83A1-F6EECF244321}">
                <p14:modId xmlns:p14="http://schemas.microsoft.com/office/powerpoint/2010/main" val="3938489956"/>
              </p:ext>
            </p:extLst>
          </p:nvPr>
        </p:nvGraphicFramePr>
        <p:xfrm>
          <a:off x="5747192" y="2990309"/>
          <a:ext cx="5144070" cy="3098765"/>
        </p:xfrm>
        <a:graphic>
          <a:graphicData uri="http://schemas.openxmlformats.org/drawingml/2006/table">
            <a:tbl>
              <a:tblPr firstRow="1" bandRow="1">
                <a:tableStyleId>{5C22544A-7EE6-4342-B048-85BDC9FD1C3A}</a:tableStyleId>
              </a:tblPr>
              <a:tblGrid>
                <a:gridCol w="2572035">
                  <a:extLst>
                    <a:ext uri="{9D8B030D-6E8A-4147-A177-3AD203B41FA5}">
                      <a16:colId xmlns:a16="http://schemas.microsoft.com/office/drawing/2014/main" val="3217910626"/>
                    </a:ext>
                  </a:extLst>
                </a:gridCol>
                <a:gridCol w="2572035">
                  <a:extLst>
                    <a:ext uri="{9D8B030D-6E8A-4147-A177-3AD203B41FA5}">
                      <a16:colId xmlns:a16="http://schemas.microsoft.com/office/drawing/2014/main" val="2367912441"/>
                    </a:ext>
                  </a:extLst>
                </a:gridCol>
              </a:tblGrid>
              <a:tr h="416525">
                <a:tc>
                  <a:txBody>
                    <a:bodyPr/>
                    <a:lstStyle/>
                    <a:p>
                      <a:r>
                        <a:rPr lang="fr-FR" sz="1600" dirty="0"/>
                        <a:t>Informations </a:t>
                      </a:r>
                    </a:p>
                  </a:txBody>
                  <a:tcPr/>
                </a:tc>
                <a:tc>
                  <a:txBody>
                    <a:bodyPr/>
                    <a:lstStyle/>
                    <a:p>
                      <a:r>
                        <a:rPr lang="fr-FR" sz="1600" dirty="0"/>
                        <a:t>Nbre de données obtenues</a:t>
                      </a:r>
                    </a:p>
                  </a:txBody>
                  <a:tcPr/>
                </a:tc>
                <a:extLst>
                  <a:ext uri="{0D108BD9-81ED-4DB2-BD59-A6C34878D82A}">
                    <a16:rowId xmlns:a16="http://schemas.microsoft.com/office/drawing/2014/main" val="1591254654"/>
                  </a:ext>
                </a:extLst>
              </a:tr>
              <a:tr h="254778">
                <a:tc>
                  <a:txBody>
                    <a:bodyPr/>
                    <a:lstStyle/>
                    <a:p>
                      <a:r>
                        <a:rPr lang="fr-FR" sz="1600" dirty="0"/>
                        <a:t>Sexe/genre</a:t>
                      </a:r>
                    </a:p>
                  </a:txBody>
                  <a:tcPr/>
                </a:tc>
                <a:tc>
                  <a:txBody>
                    <a:bodyPr/>
                    <a:lstStyle/>
                    <a:p>
                      <a:r>
                        <a:rPr lang="fr-FR" sz="1600" dirty="0"/>
                        <a:t>190</a:t>
                      </a:r>
                    </a:p>
                  </a:txBody>
                  <a:tcPr/>
                </a:tc>
                <a:extLst>
                  <a:ext uri="{0D108BD9-81ED-4DB2-BD59-A6C34878D82A}">
                    <a16:rowId xmlns:a16="http://schemas.microsoft.com/office/drawing/2014/main" val="2722434178"/>
                  </a:ext>
                </a:extLst>
              </a:tr>
              <a:tr h="254778">
                <a:tc>
                  <a:txBody>
                    <a:bodyPr/>
                    <a:lstStyle/>
                    <a:p>
                      <a:r>
                        <a:rPr lang="fr-FR" sz="1600" dirty="0"/>
                        <a:t>Nationalité</a:t>
                      </a:r>
                    </a:p>
                  </a:txBody>
                  <a:tcPr/>
                </a:tc>
                <a:tc>
                  <a:txBody>
                    <a:bodyPr/>
                    <a:lstStyle/>
                    <a:p>
                      <a:r>
                        <a:rPr lang="fr-FR" sz="1600" dirty="0"/>
                        <a:t>190</a:t>
                      </a:r>
                    </a:p>
                  </a:txBody>
                  <a:tcPr/>
                </a:tc>
                <a:extLst>
                  <a:ext uri="{0D108BD9-81ED-4DB2-BD59-A6C34878D82A}">
                    <a16:rowId xmlns:a16="http://schemas.microsoft.com/office/drawing/2014/main" val="1500072327"/>
                  </a:ext>
                </a:extLst>
              </a:tr>
              <a:tr h="254778">
                <a:tc>
                  <a:txBody>
                    <a:bodyPr/>
                    <a:lstStyle/>
                    <a:p>
                      <a:r>
                        <a:rPr lang="fr-FR" sz="1600" dirty="0"/>
                        <a:t>Langue</a:t>
                      </a:r>
                    </a:p>
                  </a:txBody>
                  <a:tcPr/>
                </a:tc>
                <a:tc>
                  <a:txBody>
                    <a:bodyPr/>
                    <a:lstStyle/>
                    <a:p>
                      <a:r>
                        <a:rPr lang="fr-FR" sz="1600" dirty="0"/>
                        <a:t>190</a:t>
                      </a:r>
                    </a:p>
                  </a:txBody>
                  <a:tcPr/>
                </a:tc>
                <a:extLst>
                  <a:ext uri="{0D108BD9-81ED-4DB2-BD59-A6C34878D82A}">
                    <a16:rowId xmlns:a16="http://schemas.microsoft.com/office/drawing/2014/main" val="3050416321"/>
                  </a:ext>
                </a:extLst>
              </a:tr>
              <a:tr h="254778">
                <a:tc>
                  <a:txBody>
                    <a:bodyPr/>
                    <a:lstStyle/>
                    <a:p>
                      <a:r>
                        <a:rPr lang="fr-FR" sz="1600" dirty="0"/>
                        <a:t>Activités professionnelles</a:t>
                      </a:r>
                    </a:p>
                  </a:txBody>
                  <a:tcPr/>
                </a:tc>
                <a:tc>
                  <a:txBody>
                    <a:bodyPr/>
                    <a:lstStyle/>
                    <a:p>
                      <a:r>
                        <a:rPr lang="fr-FR" sz="1600" dirty="0"/>
                        <a:t>190</a:t>
                      </a:r>
                    </a:p>
                  </a:txBody>
                  <a:tcPr/>
                </a:tc>
                <a:extLst>
                  <a:ext uri="{0D108BD9-81ED-4DB2-BD59-A6C34878D82A}">
                    <a16:rowId xmlns:a16="http://schemas.microsoft.com/office/drawing/2014/main" val="1982435890"/>
                  </a:ext>
                </a:extLst>
              </a:tr>
              <a:tr h="254778">
                <a:tc>
                  <a:txBody>
                    <a:bodyPr/>
                    <a:lstStyle/>
                    <a:p>
                      <a:r>
                        <a:rPr lang="fr-FR" sz="1600" dirty="0"/>
                        <a:t>Date de naissance</a:t>
                      </a:r>
                    </a:p>
                  </a:txBody>
                  <a:tcPr/>
                </a:tc>
                <a:tc>
                  <a:txBody>
                    <a:bodyPr/>
                    <a:lstStyle/>
                    <a:p>
                      <a:r>
                        <a:rPr lang="fr-FR" sz="1600" dirty="0"/>
                        <a:t>163</a:t>
                      </a:r>
                    </a:p>
                  </a:txBody>
                  <a:tcPr/>
                </a:tc>
                <a:extLst>
                  <a:ext uri="{0D108BD9-81ED-4DB2-BD59-A6C34878D82A}">
                    <a16:rowId xmlns:a16="http://schemas.microsoft.com/office/drawing/2014/main" val="1887456481"/>
                  </a:ext>
                </a:extLst>
              </a:tr>
              <a:tr h="254778">
                <a:tc>
                  <a:txBody>
                    <a:bodyPr/>
                    <a:lstStyle/>
                    <a:p>
                      <a:r>
                        <a:rPr lang="fr-FR" sz="1600" dirty="0"/>
                        <a:t>Lieu de naissance</a:t>
                      </a:r>
                    </a:p>
                  </a:txBody>
                  <a:tcPr/>
                </a:tc>
                <a:tc>
                  <a:txBody>
                    <a:bodyPr/>
                    <a:lstStyle/>
                    <a:p>
                      <a:r>
                        <a:rPr lang="fr-FR" sz="1600" dirty="0"/>
                        <a:t>129</a:t>
                      </a:r>
                    </a:p>
                  </a:txBody>
                  <a:tcPr/>
                </a:tc>
                <a:extLst>
                  <a:ext uri="{0D108BD9-81ED-4DB2-BD59-A6C34878D82A}">
                    <a16:rowId xmlns:a16="http://schemas.microsoft.com/office/drawing/2014/main" val="3369449120"/>
                  </a:ext>
                </a:extLst>
              </a:tr>
              <a:tr h="254778">
                <a:tc>
                  <a:txBody>
                    <a:bodyPr/>
                    <a:lstStyle/>
                    <a:p>
                      <a:r>
                        <a:rPr lang="fr-FR" sz="1600" dirty="0"/>
                        <a:t>Date de décès</a:t>
                      </a:r>
                    </a:p>
                  </a:txBody>
                  <a:tcPr/>
                </a:tc>
                <a:tc>
                  <a:txBody>
                    <a:bodyPr/>
                    <a:lstStyle/>
                    <a:p>
                      <a:r>
                        <a:rPr lang="fr-FR" sz="1600" dirty="0"/>
                        <a:t>35</a:t>
                      </a:r>
                    </a:p>
                  </a:txBody>
                  <a:tcPr/>
                </a:tc>
                <a:extLst>
                  <a:ext uri="{0D108BD9-81ED-4DB2-BD59-A6C34878D82A}">
                    <a16:rowId xmlns:a16="http://schemas.microsoft.com/office/drawing/2014/main" val="571567285"/>
                  </a:ext>
                </a:extLst>
              </a:tr>
              <a:tr h="254778">
                <a:tc>
                  <a:txBody>
                    <a:bodyPr/>
                    <a:lstStyle/>
                    <a:p>
                      <a:r>
                        <a:rPr lang="fr-FR" sz="1600" dirty="0"/>
                        <a:t>Lieu de décès</a:t>
                      </a:r>
                    </a:p>
                  </a:txBody>
                  <a:tcPr/>
                </a:tc>
                <a:tc>
                  <a:txBody>
                    <a:bodyPr/>
                    <a:lstStyle/>
                    <a:p>
                      <a:r>
                        <a:rPr lang="fr-FR" sz="1600" dirty="0"/>
                        <a:t>26</a:t>
                      </a:r>
                    </a:p>
                  </a:txBody>
                  <a:tcPr/>
                </a:tc>
                <a:extLst>
                  <a:ext uri="{0D108BD9-81ED-4DB2-BD59-A6C34878D82A}">
                    <a16:rowId xmlns:a16="http://schemas.microsoft.com/office/drawing/2014/main" val="3306438459"/>
                  </a:ext>
                </a:extLst>
              </a:tr>
            </a:tbl>
          </a:graphicData>
        </a:graphic>
      </p:graphicFrame>
      <p:sp>
        <p:nvSpPr>
          <p:cNvPr id="19" name="Title 4">
            <a:extLst>
              <a:ext uri="{FF2B5EF4-FFF2-40B4-BE49-F238E27FC236}">
                <a16:creationId xmlns:a16="http://schemas.microsoft.com/office/drawing/2014/main" id="{EB2D6E32-BAA5-49C1-8F0F-8229C19C9892}"/>
              </a:ext>
            </a:extLst>
          </p:cNvPr>
          <p:cNvSpPr>
            <a:spLocks noGrp="1"/>
          </p:cNvSpPr>
          <p:nvPr>
            <p:ph type="title"/>
          </p:nvPr>
        </p:nvSpPr>
        <p:spPr>
          <a:xfrm>
            <a:off x="361098" y="338845"/>
            <a:ext cx="5015106" cy="1212513"/>
          </a:xfrm>
        </p:spPr>
        <p:txBody>
          <a:bodyPr>
            <a:normAutofit fontScale="90000"/>
          </a:bodyPr>
          <a:lstStyle/>
          <a:p>
            <a:r>
              <a:rPr lang="fr-FR" dirty="0"/>
              <a:t>Le corpus final en quelques chiffres clés</a:t>
            </a:r>
          </a:p>
        </p:txBody>
      </p:sp>
      <p:pic>
        <p:nvPicPr>
          <p:cNvPr id="3" name="Picture 2">
            <a:extLst>
              <a:ext uri="{FF2B5EF4-FFF2-40B4-BE49-F238E27FC236}">
                <a16:creationId xmlns:a16="http://schemas.microsoft.com/office/drawing/2014/main" id="{FFFA40E1-A4F3-4CD4-A09A-2E8023C945FE}"/>
              </a:ext>
            </a:extLst>
          </p:cNvPr>
          <p:cNvPicPr>
            <a:picLocks noChangeAspect="1"/>
          </p:cNvPicPr>
          <p:nvPr/>
        </p:nvPicPr>
        <p:blipFill>
          <a:blip r:embed="rId2"/>
          <a:stretch>
            <a:fillRect/>
          </a:stretch>
        </p:blipFill>
        <p:spPr>
          <a:xfrm>
            <a:off x="668716" y="2113365"/>
            <a:ext cx="4707488" cy="3975709"/>
          </a:xfrm>
          <a:prstGeom prst="rect">
            <a:avLst/>
          </a:prstGeom>
        </p:spPr>
      </p:pic>
      <p:pic>
        <p:nvPicPr>
          <p:cNvPr id="8" name="Picture 7">
            <a:extLst>
              <a:ext uri="{FF2B5EF4-FFF2-40B4-BE49-F238E27FC236}">
                <a16:creationId xmlns:a16="http://schemas.microsoft.com/office/drawing/2014/main" id="{866F907B-8F1A-4F41-947F-E29E77D700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9" name="Graphic 8">
            <a:extLst>
              <a:ext uri="{FF2B5EF4-FFF2-40B4-BE49-F238E27FC236}">
                <a16:creationId xmlns:a16="http://schemas.microsoft.com/office/drawing/2014/main" id="{1A4D9961-82A6-4C73-8870-B04E42F2D0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92528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C06E-24BE-4A7B-B93E-1A2A5E005C3D}"/>
              </a:ext>
            </a:extLst>
          </p:cNvPr>
          <p:cNvSpPr>
            <a:spLocks noGrp="1"/>
          </p:cNvSpPr>
          <p:nvPr>
            <p:ph type="title"/>
          </p:nvPr>
        </p:nvSpPr>
        <p:spPr>
          <a:xfrm>
            <a:off x="186813" y="365126"/>
            <a:ext cx="11166987" cy="965558"/>
          </a:xfrm>
        </p:spPr>
        <p:txBody>
          <a:bodyPr>
            <a:normAutofit/>
          </a:bodyPr>
          <a:lstStyle/>
          <a:p>
            <a:r>
              <a:rPr lang="fr-FR" sz="4000" dirty="0"/>
              <a:t>Agréger et normaliser le tout ?</a:t>
            </a:r>
          </a:p>
        </p:txBody>
      </p:sp>
      <p:sp>
        <p:nvSpPr>
          <p:cNvPr id="29" name="Rectangle 28">
            <a:extLst>
              <a:ext uri="{FF2B5EF4-FFF2-40B4-BE49-F238E27FC236}">
                <a16:creationId xmlns:a16="http://schemas.microsoft.com/office/drawing/2014/main" id="{E236C918-3ED6-406D-BB82-6F009D9ED296}"/>
              </a:ext>
            </a:extLst>
          </p:cNvPr>
          <p:cNvSpPr/>
          <p:nvPr/>
        </p:nvSpPr>
        <p:spPr>
          <a:xfrm>
            <a:off x="4572000" y="2566220"/>
            <a:ext cx="6410131" cy="256463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extBox 5">
            <a:extLst>
              <a:ext uri="{FF2B5EF4-FFF2-40B4-BE49-F238E27FC236}">
                <a16:creationId xmlns:a16="http://schemas.microsoft.com/office/drawing/2014/main" id="{2D7616F2-22F8-4553-887A-1588A750C572}"/>
              </a:ext>
            </a:extLst>
          </p:cNvPr>
          <p:cNvSpPr txBox="1"/>
          <p:nvPr/>
        </p:nvSpPr>
        <p:spPr>
          <a:xfrm>
            <a:off x="4736447" y="3673187"/>
            <a:ext cx="5864169" cy="1754326"/>
          </a:xfrm>
          <a:prstGeom prst="rect">
            <a:avLst/>
          </a:prstGeom>
          <a:noFill/>
        </p:spPr>
        <p:txBody>
          <a:bodyPr wrap="none" rtlCol="0">
            <a:spAutoFit/>
          </a:bodyPr>
          <a:lstStyle/>
          <a:p>
            <a:pPr marL="285750" indent="-285750">
              <a:buFont typeface="Arial" panose="020B0604020202020204" pitchFamily="34" charset="0"/>
              <a:buChar char="•"/>
            </a:pPr>
            <a:r>
              <a:rPr lang="fr-FR" dirty="0"/>
              <a:t>Il permet l’annotation de document à même le contenu</a:t>
            </a:r>
          </a:p>
          <a:p>
            <a:pPr marL="285750" indent="-285750">
              <a:buFont typeface="Arial" panose="020B0604020202020204" pitchFamily="34" charset="0"/>
              <a:buChar char="•"/>
            </a:pPr>
            <a:r>
              <a:rPr lang="fr-FR" dirty="0"/>
              <a:t>Il est lisible par un humain</a:t>
            </a:r>
          </a:p>
          <a:p>
            <a:pPr marL="285750" indent="-285750">
              <a:buFont typeface="Arial" panose="020B0604020202020204" pitchFamily="34" charset="0"/>
              <a:buChar char="•"/>
            </a:pPr>
            <a:r>
              <a:rPr lang="fr-FR" dirty="0"/>
              <a:t>Il permet d’accéder à un écosystème orienté documents</a:t>
            </a:r>
          </a:p>
          <a:p>
            <a:pPr marL="285750" indent="-285750">
              <a:buFont typeface="Arial" panose="020B0604020202020204" pitchFamily="34" charset="0"/>
              <a:buChar char="•"/>
            </a:pPr>
            <a:r>
              <a:rPr lang="fr-FR" dirty="0"/>
              <a:t>Peut être transformé dans de nombreuses « formes »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28" name="Picture 27">
            <a:extLst>
              <a:ext uri="{FF2B5EF4-FFF2-40B4-BE49-F238E27FC236}">
                <a16:creationId xmlns:a16="http://schemas.microsoft.com/office/drawing/2014/main" id="{B36707D2-7997-4994-9106-2C4392CC6E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8148" y="1943273"/>
            <a:ext cx="1477328" cy="1477328"/>
          </a:xfrm>
          <a:prstGeom prst="rect">
            <a:avLst/>
          </a:prstGeom>
        </p:spPr>
      </p:pic>
      <p:pic>
        <p:nvPicPr>
          <p:cNvPr id="31" name="Picture 30">
            <a:extLst>
              <a:ext uri="{FF2B5EF4-FFF2-40B4-BE49-F238E27FC236}">
                <a16:creationId xmlns:a16="http://schemas.microsoft.com/office/drawing/2014/main" id="{AE197C16-7F1D-41DA-90C8-8350439D5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9696"/>
            <a:ext cx="5066891" cy="3800168"/>
          </a:xfrm>
          <a:prstGeom prst="rect">
            <a:avLst/>
          </a:prstGeom>
        </p:spPr>
      </p:pic>
      <p:sp>
        <p:nvSpPr>
          <p:cNvPr id="3" name="Rectangle 2">
            <a:extLst>
              <a:ext uri="{FF2B5EF4-FFF2-40B4-BE49-F238E27FC236}">
                <a16:creationId xmlns:a16="http://schemas.microsoft.com/office/drawing/2014/main" id="{31574D02-29B4-47B4-B01D-8B1C46CED809}"/>
              </a:ext>
            </a:extLst>
          </p:cNvPr>
          <p:cNvSpPr/>
          <p:nvPr/>
        </p:nvSpPr>
        <p:spPr>
          <a:xfrm>
            <a:off x="-72149" y="5743441"/>
            <a:ext cx="6579010" cy="369332"/>
          </a:xfrm>
          <a:prstGeom prst="rect">
            <a:avLst/>
          </a:prstGeom>
        </p:spPr>
        <p:txBody>
          <a:bodyPr wrap="square">
            <a:spAutoFit/>
          </a:bodyPr>
          <a:lstStyle/>
          <a:p>
            <a:pPr algn="ctr"/>
            <a:r>
              <a:rPr lang="fr-FR" i="1" dirty="0"/>
              <a:t>Schéma de la chaîne éditoriale (modèle du </a:t>
            </a:r>
            <a:r>
              <a:rPr lang="fr-FR" dirty="0"/>
              <a:t>Single Source </a:t>
            </a:r>
            <a:r>
              <a:rPr lang="fr-FR" dirty="0" err="1"/>
              <a:t>Publishing</a:t>
            </a:r>
            <a:r>
              <a:rPr lang="fr-FR" i="1" dirty="0"/>
              <a:t>)</a:t>
            </a:r>
            <a:endParaRPr lang="fr-FR" dirty="0">
              <a:effectLst/>
            </a:endParaRPr>
          </a:p>
        </p:txBody>
      </p:sp>
      <p:sp>
        <p:nvSpPr>
          <p:cNvPr id="4" name="Espace réservé du numéro de diapositive 3">
            <a:extLst>
              <a:ext uri="{FF2B5EF4-FFF2-40B4-BE49-F238E27FC236}">
                <a16:creationId xmlns:a16="http://schemas.microsoft.com/office/drawing/2014/main" id="{F835DA00-5AF5-4593-90D9-E2200C0FE6FA}"/>
              </a:ext>
            </a:extLst>
          </p:cNvPr>
          <p:cNvSpPr>
            <a:spLocks noGrp="1"/>
          </p:cNvSpPr>
          <p:nvPr>
            <p:ph type="sldNum" sz="quarter" idx="12"/>
          </p:nvPr>
        </p:nvSpPr>
        <p:spPr/>
        <p:txBody>
          <a:bodyPr/>
          <a:lstStyle/>
          <a:p>
            <a:fld id="{6113E31D-E2AB-40D1-8B51-AFA5AFEF393A}" type="slidenum">
              <a:rPr lang="en-US" smtClean="0"/>
              <a:t>22</a:t>
            </a:fld>
            <a:endParaRPr lang="en-US" dirty="0"/>
          </a:p>
        </p:txBody>
      </p:sp>
      <p:pic>
        <p:nvPicPr>
          <p:cNvPr id="10" name="Picture 7">
            <a:extLst>
              <a:ext uri="{FF2B5EF4-FFF2-40B4-BE49-F238E27FC236}">
                <a16:creationId xmlns:a16="http://schemas.microsoft.com/office/drawing/2014/main" id="{06E95A35-CD28-4FDF-B73A-254591C96D6E}"/>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1" name="Graphic 10">
            <a:extLst>
              <a:ext uri="{FF2B5EF4-FFF2-40B4-BE49-F238E27FC236}">
                <a16:creationId xmlns:a16="http://schemas.microsoft.com/office/drawing/2014/main" id="{E958661A-D0DE-48D8-BDEB-3C7BD249924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56565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701637"/>
            <a:ext cx="5791200" cy="2646218"/>
          </a:xfrm>
        </p:spPr>
        <p:txBody>
          <a:bodyPr anchor="b">
            <a:normAutofit fontScale="90000"/>
          </a:bodyPr>
          <a:lstStyle/>
          <a:p>
            <a:pPr algn="l"/>
            <a:br>
              <a:rPr lang="fr-FR" b="1" dirty="0"/>
            </a:br>
            <a:r>
              <a:rPr lang="en-US" sz="4900" dirty="0"/>
              <a:t>III. </a:t>
            </a:r>
            <a:r>
              <a:rPr lang="fr-FR" sz="4900" dirty="0"/>
              <a:t>Normalisation du corpus et structuration en XML-TEI</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D30EDAB-1513-4671-8DD1-B073B96CE981}"/>
              </a:ext>
            </a:extLst>
          </p:cNvPr>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10099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A4269A4-80D7-404D-8CFE-84ECCFF69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1" y="-9"/>
            <a:ext cx="4401771" cy="6356350"/>
          </a:xfrm>
          <a:prstGeom prst="rect">
            <a:avLst/>
          </a:prstGeom>
        </p:spPr>
      </p:pic>
      <p:pic>
        <p:nvPicPr>
          <p:cNvPr id="18" name="Picture 17">
            <a:extLst>
              <a:ext uri="{FF2B5EF4-FFF2-40B4-BE49-F238E27FC236}">
                <a16:creationId xmlns:a16="http://schemas.microsoft.com/office/drawing/2014/main" id="{2F72CCB2-92F3-49F0-95DF-DEB1EA3B03D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sp>
        <p:nvSpPr>
          <p:cNvPr id="2" name="Espace réservé du numéro de diapositive 1">
            <a:extLst>
              <a:ext uri="{FF2B5EF4-FFF2-40B4-BE49-F238E27FC236}">
                <a16:creationId xmlns:a16="http://schemas.microsoft.com/office/drawing/2014/main" id="{A579C91D-5CAA-4557-978F-406CBC123589}"/>
              </a:ext>
            </a:extLst>
          </p:cNvPr>
          <p:cNvSpPr>
            <a:spLocks noGrp="1"/>
          </p:cNvSpPr>
          <p:nvPr>
            <p:ph type="sldNum" sz="quarter" idx="12"/>
          </p:nvPr>
        </p:nvSpPr>
        <p:spPr/>
        <p:txBody>
          <a:bodyPr/>
          <a:lstStyle/>
          <a:p>
            <a:fld id="{6113E31D-E2AB-40D1-8B51-AFA5AFEF393A}" type="slidenum">
              <a:rPr lang="en-US" smtClean="0"/>
              <a:t>24</a:t>
            </a:fld>
            <a:endParaRPr lang="en-US" dirty="0"/>
          </a:p>
        </p:txBody>
      </p:sp>
      <p:pic>
        <p:nvPicPr>
          <p:cNvPr id="5" name="Picture 4">
            <a:extLst>
              <a:ext uri="{FF2B5EF4-FFF2-40B4-BE49-F238E27FC236}">
                <a16:creationId xmlns:a16="http://schemas.microsoft.com/office/drawing/2014/main" id="{E65C7F9E-6CC9-4038-A786-F7BF3EFC05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06740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4088" y="691769"/>
            <a:ext cx="5181600" cy="539623"/>
          </a:xfrm>
        </p:spPr>
        <p:txBody>
          <a:bodyPr/>
          <a:lstStyle/>
          <a:p>
            <a:r>
              <a:rPr lang="fr-FR" dirty="0"/>
              <a:t>Avant toute chose …</a:t>
            </a:r>
          </a:p>
        </p:txBody>
      </p:sp>
      <p:pic>
        <p:nvPicPr>
          <p:cNvPr id="16" name="Image 15" descr="Une image contenant capture d’écran&#10;&#10;Description générée automatiquement">
            <a:extLst>
              <a:ext uri="{FF2B5EF4-FFF2-40B4-BE49-F238E27FC236}">
                <a16:creationId xmlns:a16="http://schemas.microsoft.com/office/drawing/2014/main" id="{7B5DFBDC-31BA-2245-ABBF-0B14BDC4F036}"/>
              </a:ext>
            </a:extLst>
          </p:cNvPr>
          <p:cNvPicPr>
            <a:picLocks noChangeAspect="1"/>
          </p:cNvPicPr>
          <p:nvPr/>
        </p:nvPicPr>
        <p:blipFill rotWithShape="1">
          <a:blip r:embed="rId2">
            <a:extLst>
              <a:ext uri="{28A0092B-C50C-407E-A947-70E740481C1C}">
                <a14:useLocalDpi xmlns:a14="http://schemas.microsoft.com/office/drawing/2010/main" val="0"/>
              </a:ext>
            </a:extLst>
          </a:blip>
          <a:srcRect b="43918"/>
          <a:stretch/>
        </p:blipFill>
        <p:spPr>
          <a:xfrm>
            <a:off x="284097" y="1218679"/>
            <a:ext cx="10212466" cy="2719701"/>
          </a:xfrm>
          <a:prstGeom prst="rect">
            <a:avLst/>
          </a:prstGeom>
        </p:spPr>
      </p:pic>
      <p:cxnSp>
        <p:nvCxnSpPr>
          <p:cNvPr id="14" name="Connecteur droit avec flèche 13">
            <a:extLst>
              <a:ext uri="{FF2B5EF4-FFF2-40B4-BE49-F238E27FC236}">
                <a16:creationId xmlns:a16="http://schemas.microsoft.com/office/drawing/2014/main" id="{FE021E85-8627-A545-8AE2-B1253E4059E8}"/>
              </a:ext>
            </a:extLst>
          </p:cNvPr>
          <p:cNvCxnSpPr/>
          <p:nvPr/>
        </p:nvCxnSpPr>
        <p:spPr>
          <a:xfrm flipH="1">
            <a:off x="3206496" y="1840992"/>
            <a:ext cx="832104" cy="48768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1C4B2A84-61D8-8C4B-93F6-CB52BD7D3BE1}"/>
              </a:ext>
            </a:extLst>
          </p:cNvPr>
          <p:cNvPicPr>
            <a:picLocks noChangeAspect="1"/>
          </p:cNvPicPr>
          <p:nvPr/>
        </p:nvPicPr>
        <p:blipFill rotWithShape="1">
          <a:blip r:embed="rId3">
            <a:extLst>
              <a:ext uri="{28A0092B-C50C-407E-A947-70E740481C1C}">
                <a14:useLocalDpi xmlns:a14="http://schemas.microsoft.com/office/drawing/2010/main" val="0"/>
              </a:ext>
            </a:extLst>
          </a:blip>
          <a:srcRect l="4110" t="23341"/>
          <a:stretch/>
        </p:blipFill>
        <p:spPr>
          <a:xfrm>
            <a:off x="1049866" y="3889296"/>
            <a:ext cx="8067369" cy="755696"/>
          </a:xfrm>
          <a:prstGeom prst="rect">
            <a:avLst/>
          </a:prstGeom>
        </p:spPr>
      </p:pic>
      <p:pic>
        <p:nvPicPr>
          <p:cNvPr id="10" name="Image 9" descr="Une image contenant capture d’écran&#10;&#10;Description générée automatiquement">
            <a:extLst>
              <a:ext uri="{FF2B5EF4-FFF2-40B4-BE49-F238E27FC236}">
                <a16:creationId xmlns:a16="http://schemas.microsoft.com/office/drawing/2014/main" id="{A6A57774-94FD-6740-90FE-26EFEAF6B880}"/>
              </a:ext>
            </a:extLst>
          </p:cNvPr>
          <p:cNvPicPr>
            <a:picLocks noChangeAspect="1"/>
          </p:cNvPicPr>
          <p:nvPr/>
        </p:nvPicPr>
        <p:blipFill rotWithShape="1">
          <a:blip r:embed="rId2">
            <a:extLst>
              <a:ext uri="{28A0092B-C50C-407E-A947-70E740481C1C}">
                <a14:useLocalDpi xmlns:a14="http://schemas.microsoft.com/office/drawing/2010/main" val="0"/>
              </a:ext>
            </a:extLst>
          </a:blip>
          <a:srcRect l="43977" t="52939" r="12747" b="31478"/>
          <a:stretch/>
        </p:blipFill>
        <p:spPr>
          <a:xfrm>
            <a:off x="1676400" y="4441317"/>
            <a:ext cx="4419600" cy="755696"/>
          </a:xfrm>
          <a:prstGeom prst="rect">
            <a:avLst/>
          </a:prstGeom>
        </p:spPr>
      </p:pic>
      <p:cxnSp>
        <p:nvCxnSpPr>
          <p:cNvPr id="9" name="Connecteur droit 8">
            <a:extLst>
              <a:ext uri="{FF2B5EF4-FFF2-40B4-BE49-F238E27FC236}">
                <a16:creationId xmlns:a16="http://schemas.microsoft.com/office/drawing/2014/main" id="{152D385A-97F7-C149-B4B4-4EE699348089}"/>
              </a:ext>
            </a:extLst>
          </p:cNvPr>
          <p:cNvCxnSpPr/>
          <p:nvPr/>
        </p:nvCxnSpPr>
        <p:spPr>
          <a:xfrm>
            <a:off x="2286000" y="4262505"/>
            <a:ext cx="2201333" cy="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1" name="ZoneTexte 10">
            <a:extLst>
              <a:ext uri="{FF2B5EF4-FFF2-40B4-BE49-F238E27FC236}">
                <a16:creationId xmlns:a16="http://schemas.microsoft.com/office/drawing/2014/main" id="{68BC48C8-CF41-324A-850E-88ADA627CC37}"/>
              </a:ext>
            </a:extLst>
          </p:cNvPr>
          <p:cNvSpPr txBox="1"/>
          <p:nvPr/>
        </p:nvSpPr>
        <p:spPr>
          <a:xfrm>
            <a:off x="670221" y="5375824"/>
            <a:ext cx="9870010" cy="369332"/>
          </a:xfrm>
          <a:prstGeom prst="rect">
            <a:avLst/>
          </a:prstGeom>
          <a:noFill/>
        </p:spPr>
        <p:txBody>
          <a:bodyPr wrap="none" rtlCol="0">
            <a:spAutoFit/>
          </a:bodyPr>
          <a:lstStyle/>
          <a:p>
            <a:r>
              <a:rPr lang="fr-FR" dirty="0"/>
              <a:t>Un texte qui contient des annotations numériques en vue de </a:t>
            </a:r>
            <a:r>
              <a:rPr lang="fr-FR" b="1" dirty="0"/>
              <a:t>l’enrichir</a:t>
            </a:r>
            <a:r>
              <a:rPr lang="fr-FR" dirty="0"/>
              <a:t> et sans changer son contenu.</a:t>
            </a:r>
          </a:p>
        </p:txBody>
      </p:sp>
      <p:sp>
        <p:nvSpPr>
          <p:cNvPr id="2" name="Espace réservé du numéro de diapositive 1">
            <a:extLst>
              <a:ext uri="{FF2B5EF4-FFF2-40B4-BE49-F238E27FC236}">
                <a16:creationId xmlns:a16="http://schemas.microsoft.com/office/drawing/2014/main" id="{F6A11362-144E-473D-A892-DA4FC8D9F611}"/>
              </a:ext>
            </a:extLst>
          </p:cNvPr>
          <p:cNvSpPr>
            <a:spLocks noGrp="1"/>
          </p:cNvSpPr>
          <p:nvPr>
            <p:ph type="sldNum" sz="quarter" idx="12"/>
          </p:nvPr>
        </p:nvSpPr>
        <p:spPr/>
        <p:txBody>
          <a:bodyPr/>
          <a:lstStyle/>
          <a:p>
            <a:fld id="{4FAB73BC-B049-4115-A692-8D63A059BFB8}" type="slidenum">
              <a:rPr lang="en-US" smtClean="0"/>
              <a:t>25</a:t>
            </a:fld>
            <a:endParaRPr lang="en-US" dirty="0"/>
          </a:p>
        </p:txBody>
      </p:sp>
      <p:pic>
        <p:nvPicPr>
          <p:cNvPr id="12" name="Picture 11">
            <a:extLst>
              <a:ext uri="{FF2B5EF4-FFF2-40B4-BE49-F238E27FC236}">
                <a16:creationId xmlns:a16="http://schemas.microsoft.com/office/drawing/2014/main" id="{046A8E66-A27E-4FCD-85C4-E85569AB58D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3" name="Picture 12">
            <a:extLst>
              <a:ext uri="{FF2B5EF4-FFF2-40B4-BE49-F238E27FC236}">
                <a16:creationId xmlns:a16="http://schemas.microsoft.com/office/drawing/2014/main" id="{085950A1-3E10-4366-8A4B-A63D8F126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4790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296FD57A-7778-BB4A-BEAB-51B466694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46" y="1417647"/>
            <a:ext cx="9169400" cy="42418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normAutofit/>
          </a:bodyPr>
          <a:lstStyle/>
          <a:p>
            <a:r>
              <a:rPr lang="fr-FR" sz="4000" dirty="0"/>
              <a:t>Structure du fichier XML-TEI</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197853" y="2935836"/>
            <a:ext cx="3035186" cy="1741143"/>
          </a:xfrm>
        </p:spPr>
        <p:txBody>
          <a:bodyPr/>
          <a:lstStyle/>
          <a:p>
            <a:pPr marL="514350" indent="-514350">
              <a:buAutoNum type="arabicPeriod"/>
            </a:pPr>
            <a:r>
              <a:rPr lang="fr-FR" dirty="0"/>
              <a:t>Un teiHeader</a:t>
            </a:r>
          </a:p>
          <a:p>
            <a:pPr marL="514350" indent="-514350">
              <a:buAutoNum type="arabicPeriod"/>
            </a:pPr>
            <a:r>
              <a:rPr lang="fr-FR" dirty="0"/>
              <a:t>Le corps</a:t>
            </a:r>
          </a:p>
        </p:txBody>
      </p:sp>
      <p:cxnSp>
        <p:nvCxnSpPr>
          <p:cNvPr id="10" name="Connecteur droit avec flèche 9">
            <a:extLst>
              <a:ext uri="{FF2B5EF4-FFF2-40B4-BE49-F238E27FC236}">
                <a16:creationId xmlns:a16="http://schemas.microsoft.com/office/drawing/2014/main" id="{CDE72EAE-F3F3-8442-96FB-7C01E79BCE7D}"/>
              </a:ext>
            </a:extLst>
          </p:cNvPr>
          <p:cNvCxnSpPr>
            <a:cxnSpLocks/>
          </p:cNvCxnSpPr>
          <p:nvPr/>
        </p:nvCxnSpPr>
        <p:spPr>
          <a:xfrm>
            <a:off x="3357373" y="3206496"/>
            <a:ext cx="384048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Parenthèse fermante 10">
            <a:extLst>
              <a:ext uri="{FF2B5EF4-FFF2-40B4-BE49-F238E27FC236}">
                <a16:creationId xmlns:a16="http://schemas.microsoft.com/office/drawing/2014/main" id="{AB8B1E2A-C6FE-C043-A8C4-DBC7F776CEEA}"/>
              </a:ext>
            </a:extLst>
          </p:cNvPr>
          <p:cNvSpPr/>
          <p:nvPr/>
        </p:nvSpPr>
        <p:spPr>
          <a:xfrm>
            <a:off x="6217920" y="3477156"/>
            <a:ext cx="230840" cy="1436219"/>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EB5B2B5E-EEAC-0F42-8935-5B1FD306871B}"/>
              </a:ext>
            </a:extLst>
          </p:cNvPr>
          <p:cNvCxnSpPr/>
          <p:nvPr/>
        </p:nvCxnSpPr>
        <p:spPr>
          <a:xfrm flipV="1">
            <a:off x="6448760" y="3901440"/>
            <a:ext cx="749093" cy="51206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Rectangle 15">
            <a:extLst>
              <a:ext uri="{FF2B5EF4-FFF2-40B4-BE49-F238E27FC236}">
                <a16:creationId xmlns:a16="http://schemas.microsoft.com/office/drawing/2014/main" id="{30C0A66F-3C04-2043-A30D-7F42F76B955B}"/>
              </a:ext>
            </a:extLst>
          </p:cNvPr>
          <p:cNvSpPr/>
          <p:nvPr/>
        </p:nvSpPr>
        <p:spPr>
          <a:xfrm>
            <a:off x="6318648" y="1906422"/>
            <a:ext cx="2594533" cy="20848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8593ABC9-E1FB-D443-AD1A-A55BA430F69F}"/>
              </a:ext>
            </a:extLst>
          </p:cNvPr>
          <p:cNvSpPr txBox="1"/>
          <p:nvPr/>
        </p:nvSpPr>
        <p:spPr>
          <a:xfrm>
            <a:off x="6599290" y="2140261"/>
            <a:ext cx="4232312" cy="369332"/>
          </a:xfrm>
          <a:prstGeom prst="rect">
            <a:avLst/>
          </a:prstGeom>
          <a:noFill/>
        </p:spPr>
        <p:txBody>
          <a:bodyPr wrap="none" rtlCol="0">
            <a:spAutoFit/>
          </a:bodyPr>
          <a:lstStyle/>
          <a:p>
            <a:r>
              <a:rPr lang="fr-FR" dirty="0"/>
              <a:t>Un identifiant </a:t>
            </a:r>
            <a:r>
              <a:rPr lang="fr-FR" i="1" dirty="0" err="1"/>
              <a:t>xml:id</a:t>
            </a:r>
            <a:r>
              <a:rPr lang="fr-FR" i="1" dirty="0"/>
              <a:t> </a:t>
            </a:r>
            <a:r>
              <a:rPr lang="fr-FR" dirty="0"/>
              <a:t>unique et normalisé</a:t>
            </a:r>
          </a:p>
        </p:txBody>
      </p:sp>
      <p:cxnSp>
        <p:nvCxnSpPr>
          <p:cNvPr id="19" name="Connecteur droit avec flèche 18">
            <a:extLst>
              <a:ext uri="{FF2B5EF4-FFF2-40B4-BE49-F238E27FC236}">
                <a16:creationId xmlns:a16="http://schemas.microsoft.com/office/drawing/2014/main" id="{BA2A93AC-2284-3147-A723-2B47242AEAC4}"/>
              </a:ext>
            </a:extLst>
          </p:cNvPr>
          <p:cNvCxnSpPr>
            <a:endCxn id="17" idx="1"/>
          </p:cNvCxnSpPr>
          <p:nvPr/>
        </p:nvCxnSpPr>
        <p:spPr>
          <a:xfrm>
            <a:off x="6448760" y="2324927"/>
            <a:ext cx="150530" cy="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239399B-7F4E-0A4B-AA6B-7A534F7F4BE2}"/>
              </a:ext>
            </a:extLst>
          </p:cNvPr>
          <p:cNvCxnSpPr>
            <a:cxnSpLocks/>
          </p:cNvCxnSpPr>
          <p:nvPr/>
        </p:nvCxnSpPr>
        <p:spPr>
          <a:xfrm flipV="1">
            <a:off x="6448760" y="2140262"/>
            <a:ext cx="0" cy="1846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94CDF28B-5A75-4767-BE96-E8E74F3D19EB}"/>
              </a:ext>
            </a:extLst>
          </p:cNvPr>
          <p:cNvSpPr>
            <a:spLocks noGrp="1"/>
          </p:cNvSpPr>
          <p:nvPr>
            <p:ph type="sldNum" sz="quarter" idx="12"/>
          </p:nvPr>
        </p:nvSpPr>
        <p:spPr/>
        <p:txBody>
          <a:bodyPr/>
          <a:lstStyle/>
          <a:p>
            <a:fld id="{4FAB73BC-B049-4115-A692-8D63A059BFB8}" type="slidenum">
              <a:rPr lang="en-US" smtClean="0"/>
              <a:t>26</a:t>
            </a:fld>
            <a:endParaRPr lang="en-US" dirty="0"/>
          </a:p>
        </p:txBody>
      </p:sp>
      <p:pic>
        <p:nvPicPr>
          <p:cNvPr id="14" name="Picture 13">
            <a:extLst>
              <a:ext uri="{FF2B5EF4-FFF2-40B4-BE49-F238E27FC236}">
                <a16:creationId xmlns:a16="http://schemas.microsoft.com/office/drawing/2014/main" id="{2F6FB2A0-4BA0-4EDF-A1EC-ACACB546D10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5" name="Picture 14">
            <a:extLst>
              <a:ext uri="{FF2B5EF4-FFF2-40B4-BE49-F238E27FC236}">
                <a16:creationId xmlns:a16="http://schemas.microsoft.com/office/drawing/2014/main" id="{602CB212-15CD-47D3-8EE1-8B4AB04E92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59596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1743931E-CD3A-0E45-A40C-A2217CA7B464}"/>
              </a:ext>
            </a:extLst>
          </p:cNvPr>
          <p:cNvPicPr>
            <a:picLocks noChangeAspect="1"/>
          </p:cNvPicPr>
          <p:nvPr/>
        </p:nvPicPr>
        <p:blipFill rotWithShape="1">
          <a:blip r:embed="rId2">
            <a:extLst>
              <a:ext uri="{28A0092B-C50C-407E-A947-70E740481C1C}">
                <a14:useLocalDpi xmlns:a14="http://schemas.microsoft.com/office/drawing/2010/main" val="0"/>
              </a:ext>
            </a:extLst>
          </a:blip>
          <a:srcRect l="7623" t="19596" b="23434"/>
          <a:stretch/>
        </p:blipFill>
        <p:spPr>
          <a:xfrm>
            <a:off x="529932" y="1592210"/>
            <a:ext cx="8720417" cy="46260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351931" y="364547"/>
            <a:ext cx="4513073" cy="1325563"/>
          </a:xfrm>
        </p:spPr>
        <p:txBody>
          <a:bodyPr>
            <a:normAutofit/>
          </a:bodyPr>
          <a:lstStyle/>
          <a:p>
            <a:r>
              <a:rPr lang="fr-FR" sz="4000" dirty="0"/>
              <a:t>Le &lt;</a:t>
            </a:r>
            <a:r>
              <a:rPr lang="fr-FR" sz="4000" dirty="0" err="1"/>
              <a:t>teiHeader</a:t>
            </a:r>
            <a:r>
              <a:rPr lang="fr-FR" sz="4000" dirty="0"/>
              <a:t>&gt;</a:t>
            </a:r>
          </a:p>
        </p:txBody>
      </p:sp>
      <p:sp>
        <p:nvSpPr>
          <p:cNvPr id="15" name="Parenthèse fermante 14">
            <a:extLst>
              <a:ext uri="{FF2B5EF4-FFF2-40B4-BE49-F238E27FC236}">
                <a16:creationId xmlns:a16="http://schemas.microsoft.com/office/drawing/2014/main" id="{7C34329F-A7E5-214F-9AAC-1BDD4DF49A81}"/>
              </a:ext>
            </a:extLst>
          </p:cNvPr>
          <p:cNvSpPr/>
          <p:nvPr/>
        </p:nvSpPr>
        <p:spPr>
          <a:xfrm>
            <a:off x="6899559" y="2202873"/>
            <a:ext cx="103909" cy="1392382"/>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6" name="Parenthèse fermante 15">
            <a:extLst>
              <a:ext uri="{FF2B5EF4-FFF2-40B4-BE49-F238E27FC236}">
                <a16:creationId xmlns:a16="http://schemas.microsoft.com/office/drawing/2014/main" id="{B7C67360-82DC-414F-B285-C7D3A3FBE6A9}"/>
              </a:ext>
            </a:extLst>
          </p:cNvPr>
          <p:cNvSpPr/>
          <p:nvPr/>
        </p:nvSpPr>
        <p:spPr>
          <a:xfrm>
            <a:off x="6899558" y="3731780"/>
            <a:ext cx="103909" cy="139238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7" name="Parenthèse fermante 16">
            <a:extLst>
              <a:ext uri="{FF2B5EF4-FFF2-40B4-BE49-F238E27FC236}">
                <a16:creationId xmlns:a16="http://schemas.microsoft.com/office/drawing/2014/main" id="{09E15D7B-010B-BD48-80C1-9095BE7DDA4E}"/>
              </a:ext>
            </a:extLst>
          </p:cNvPr>
          <p:cNvSpPr/>
          <p:nvPr/>
        </p:nvSpPr>
        <p:spPr>
          <a:xfrm>
            <a:off x="9019303" y="5265789"/>
            <a:ext cx="80866" cy="696191"/>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18" name="ZoneTexte 17">
            <a:extLst>
              <a:ext uri="{FF2B5EF4-FFF2-40B4-BE49-F238E27FC236}">
                <a16:creationId xmlns:a16="http://schemas.microsoft.com/office/drawing/2014/main" id="{9A1AAC0B-22DB-F44C-AB12-9A665F3A2C18}"/>
              </a:ext>
            </a:extLst>
          </p:cNvPr>
          <p:cNvSpPr txBox="1"/>
          <p:nvPr/>
        </p:nvSpPr>
        <p:spPr>
          <a:xfrm>
            <a:off x="7076231" y="2638770"/>
            <a:ext cx="2648161" cy="369332"/>
          </a:xfrm>
          <a:prstGeom prst="rect">
            <a:avLst/>
          </a:prstGeom>
          <a:noFill/>
        </p:spPr>
        <p:txBody>
          <a:bodyPr wrap="none" rtlCol="0">
            <a:spAutoFit/>
          </a:bodyPr>
          <a:lstStyle/>
          <a:p>
            <a:r>
              <a:rPr lang="fr-FR" dirty="0"/>
              <a:t>Description du fichier, …</a:t>
            </a:r>
          </a:p>
        </p:txBody>
      </p:sp>
      <p:sp>
        <p:nvSpPr>
          <p:cNvPr id="19" name="ZoneTexte 18">
            <a:extLst>
              <a:ext uri="{FF2B5EF4-FFF2-40B4-BE49-F238E27FC236}">
                <a16:creationId xmlns:a16="http://schemas.microsoft.com/office/drawing/2014/main" id="{12AFF4B6-BFBD-F84A-AF12-7AECD9CB8DE8}"/>
              </a:ext>
            </a:extLst>
          </p:cNvPr>
          <p:cNvSpPr txBox="1"/>
          <p:nvPr/>
        </p:nvSpPr>
        <p:spPr>
          <a:xfrm>
            <a:off x="7059399" y="4097960"/>
            <a:ext cx="2720617" cy="369332"/>
          </a:xfrm>
          <a:prstGeom prst="rect">
            <a:avLst/>
          </a:prstGeom>
          <a:noFill/>
        </p:spPr>
        <p:txBody>
          <a:bodyPr wrap="none" rtlCol="0">
            <a:spAutoFit/>
          </a:bodyPr>
          <a:lstStyle/>
          <a:p>
            <a:r>
              <a:rPr lang="fr-FR" dirty="0"/>
              <a:t>… des données éditoriales</a:t>
            </a:r>
          </a:p>
        </p:txBody>
      </p:sp>
      <p:sp>
        <p:nvSpPr>
          <p:cNvPr id="20" name="ZoneTexte 19">
            <a:extLst>
              <a:ext uri="{FF2B5EF4-FFF2-40B4-BE49-F238E27FC236}">
                <a16:creationId xmlns:a16="http://schemas.microsoft.com/office/drawing/2014/main" id="{ED376519-6BFA-A64A-8883-2FC444CE3AAB}"/>
              </a:ext>
            </a:extLst>
          </p:cNvPr>
          <p:cNvSpPr txBox="1"/>
          <p:nvPr/>
        </p:nvSpPr>
        <p:spPr>
          <a:xfrm>
            <a:off x="9059736" y="5329186"/>
            <a:ext cx="1806905" cy="369332"/>
          </a:xfrm>
          <a:prstGeom prst="rect">
            <a:avLst/>
          </a:prstGeom>
          <a:noFill/>
        </p:spPr>
        <p:txBody>
          <a:bodyPr wrap="none" rtlCol="0">
            <a:spAutoFit/>
          </a:bodyPr>
          <a:lstStyle/>
          <a:p>
            <a:r>
              <a:rPr lang="fr-FR" dirty="0"/>
              <a:t>… et des sources</a:t>
            </a:r>
          </a:p>
        </p:txBody>
      </p:sp>
      <p:sp>
        <p:nvSpPr>
          <p:cNvPr id="3" name="Espace réservé du numéro de diapositive 2">
            <a:extLst>
              <a:ext uri="{FF2B5EF4-FFF2-40B4-BE49-F238E27FC236}">
                <a16:creationId xmlns:a16="http://schemas.microsoft.com/office/drawing/2014/main" id="{461B4431-5F37-4E11-AB74-F309749E569A}"/>
              </a:ext>
            </a:extLst>
          </p:cNvPr>
          <p:cNvSpPr>
            <a:spLocks noGrp="1"/>
          </p:cNvSpPr>
          <p:nvPr>
            <p:ph type="sldNum" sz="quarter" idx="12"/>
          </p:nvPr>
        </p:nvSpPr>
        <p:spPr/>
        <p:txBody>
          <a:bodyPr/>
          <a:lstStyle/>
          <a:p>
            <a:fld id="{4FAB73BC-B049-4115-A692-8D63A059BFB8}" type="slidenum">
              <a:rPr lang="en-US" smtClean="0"/>
              <a:t>27</a:t>
            </a:fld>
            <a:endParaRPr lang="en-US" dirty="0"/>
          </a:p>
        </p:txBody>
      </p:sp>
      <p:pic>
        <p:nvPicPr>
          <p:cNvPr id="12" name="Picture 11">
            <a:extLst>
              <a:ext uri="{FF2B5EF4-FFF2-40B4-BE49-F238E27FC236}">
                <a16:creationId xmlns:a16="http://schemas.microsoft.com/office/drawing/2014/main" id="{182CA708-6925-4C45-9F18-09C2A76CF863}"/>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3" name="Picture 12">
            <a:extLst>
              <a:ext uri="{FF2B5EF4-FFF2-40B4-BE49-F238E27FC236}">
                <a16:creationId xmlns:a16="http://schemas.microsoft.com/office/drawing/2014/main" id="{A90DEB85-3D20-41AD-81F8-8CCD92E6A1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11829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64742CF9-0FA4-9347-B38F-3E65EF2E5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65" y="1141412"/>
            <a:ext cx="11366500" cy="53975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normAutofit/>
          </a:bodyPr>
          <a:lstStyle/>
          <a:p>
            <a:r>
              <a:rPr lang="fr-FR" sz="4000" dirty="0"/>
              <a:t>Des &lt;div&gt;</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25729" y="3528508"/>
            <a:ext cx="3592067" cy="1641630"/>
          </a:xfrm>
        </p:spPr>
        <p:txBody>
          <a:bodyPr>
            <a:normAutofit/>
          </a:bodyPr>
          <a:lstStyle/>
          <a:p>
            <a:pPr marL="0" indent="0">
              <a:buNone/>
            </a:pPr>
            <a:r>
              <a:rPr lang="fr-FR" dirty="0"/>
              <a:t>Un numéro</a:t>
            </a:r>
          </a:p>
          <a:p>
            <a:pPr marL="0" indent="0">
              <a:buNone/>
            </a:pPr>
            <a:endParaRPr lang="fr-FR" dirty="0"/>
          </a:p>
          <a:p>
            <a:pPr marL="0" indent="0">
              <a:buNone/>
            </a:pPr>
            <a:r>
              <a:rPr lang="fr-FR" dirty="0"/>
              <a:t>Un identifiant unique</a:t>
            </a:r>
          </a:p>
        </p:txBody>
      </p:sp>
      <p:cxnSp>
        <p:nvCxnSpPr>
          <p:cNvPr id="14" name="Connecteur droit avec flèche 13">
            <a:extLst>
              <a:ext uri="{FF2B5EF4-FFF2-40B4-BE49-F238E27FC236}">
                <a16:creationId xmlns:a16="http://schemas.microsoft.com/office/drawing/2014/main" id="{F69EEAE6-46E0-D446-A214-A2C6415A531C}"/>
              </a:ext>
            </a:extLst>
          </p:cNvPr>
          <p:cNvCxnSpPr/>
          <p:nvPr/>
        </p:nvCxnSpPr>
        <p:spPr>
          <a:xfrm>
            <a:off x="5432612" y="3657600"/>
            <a:ext cx="1593117" cy="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18" name="Parenthèse ouvrante 17">
            <a:extLst>
              <a:ext uri="{FF2B5EF4-FFF2-40B4-BE49-F238E27FC236}">
                <a16:creationId xmlns:a16="http://schemas.microsoft.com/office/drawing/2014/main" id="{D213D52E-DD74-174B-8DF6-BFFEC5089500}"/>
              </a:ext>
            </a:extLst>
          </p:cNvPr>
          <p:cNvSpPr/>
          <p:nvPr/>
        </p:nvSpPr>
        <p:spPr>
          <a:xfrm rot="16200000">
            <a:off x="5718396" y="2997636"/>
            <a:ext cx="243135" cy="4588138"/>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9D129464-6E07-FA48-BC0E-334B18E67DB1}"/>
              </a:ext>
            </a:extLst>
          </p:cNvPr>
          <p:cNvCxnSpPr>
            <a:cxnSpLocks/>
          </p:cNvCxnSpPr>
          <p:nvPr/>
        </p:nvCxnSpPr>
        <p:spPr>
          <a:xfrm flipV="1">
            <a:off x="8134033" y="4965743"/>
            <a:ext cx="0" cy="3270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eur droit avec flèche 22">
            <a:extLst>
              <a:ext uri="{FF2B5EF4-FFF2-40B4-BE49-F238E27FC236}">
                <a16:creationId xmlns:a16="http://schemas.microsoft.com/office/drawing/2014/main" id="{8CBD04BD-4B45-0246-B757-E8C7DBAD1B5B}"/>
              </a:ext>
            </a:extLst>
          </p:cNvPr>
          <p:cNvCxnSpPr/>
          <p:nvPr/>
        </p:nvCxnSpPr>
        <p:spPr>
          <a:xfrm flipH="1">
            <a:off x="4038600" y="2280621"/>
            <a:ext cx="3351904" cy="1247887"/>
          </a:xfrm>
          <a:prstGeom prst="straightConnector1">
            <a:avLst/>
          </a:prstGeom>
          <a:ln w="12700" cap="flat" cmpd="sng" algn="ctr">
            <a:solidFill>
              <a:srgbClr val="C00000"/>
            </a:solidFill>
            <a:prstDash val="dash"/>
            <a:round/>
            <a:headEnd type="oval" w="med" len="med"/>
            <a:tailEnd type="triangle" w="med" len="med"/>
          </a:ln>
        </p:spPr>
        <p:style>
          <a:lnRef idx="0">
            <a:scrgbClr r="0" g="0" b="0"/>
          </a:lnRef>
          <a:fillRef idx="0">
            <a:scrgbClr r="0" g="0" b="0"/>
          </a:fillRef>
          <a:effectRef idx="0">
            <a:scrgbClr r="0" g="0" b="0"/>
          </a:effectRef>
          <a:fontRef idx="minor">
            <a:schemeClr val="tx1"/>
          </a:fontRef>
        </p:style>
      </p:cxnSp>
      <p:sp>
        <p:nvSpPr>
          <p:cNvPr id="4" name="Espace réservé du numéro de diapositive 3">
            <a:extLst>
              <a:ext uri="{FF2B5EF4-FFF2-40B4-BE49-F238E27FC236}">
                <a16:creationId xmlns:a16="http://schemas.microsoft.com/office/drawing/2014/main" id="{34AB98D2-533D-4EAA-9250-E8E1BAD7AAEC}"/>
              </a:ext>
            </a:extLst>
          </p:cNvPr>
          <p:cNvSpPr>
            <a:spLocks noGrp="1"/>
          </p:cNvSpPr>
          <p:nvPr>
            <p:ph type="sldNum" sz="quarter" idx="12"/>
          </p:nvPr>
        </p:nvSpPr>
        <p:spPr/>
        <p:txBody>
          <a:bodyPr/>
          <a:lstStyle/>
          <a:p>
            <a:fld id="{4FAB73BC-B049-4115-A692-8D63A059BFB8}" type="slidenum">
              <a:rPr lang="en-US" smtClean="0"/>
              <a:t>28</a:t>
            </a:fld>
            <a:endParaRPr lang="en-US" dirty="0"/>
          </a:p>
        </p:txBody>
      </p:sp>
      <p:pic>
        <p:nvPicPr>
          <p:cNvPr id="11" name="Picture 10">
            <a:extLst>
              <a:ext uri="{FF2B5EF4-FFF2-40B4-BE49-F238E27FC236}">
                <a16:creationId xmlns:a16="http://schemas.microsoft.com/office/drawing/2014/main" id="{4B05E86C-26DD-49DF-A092-903C3232F0E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2" name="Picture 11">
            <a:extLst>
              <a:ext uri="{FF2B5EF4-FFF2-40B4-BE49-F238E27FC236}">
                <a16:creationId xmlns:a16="http://schemas.microsoft.com/office/drawing/2014/main" id="{73E618F6-0050-4378-A018-87A5DB615F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55543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1FDF3B82-D0E5-9942-A899-BD6906DAFA0B}"/>
              </a:ext>
            </a:extLst>
          </p:cNvPr>
          <p:cNvPicPr>
            <a:picLocks noChangeAspect="1"/>
          </p:cNvPicPr>
          <p:nvPr/>
        </p:nvPicPr>
        <p:blipFill rotWithShape="1">
          <a:blip r:embed="rId2">
            <a:extLst>
              <a:ext uri="{28A0092B-C50C-407E-A947-70E740481C1C}">
                <a14:useLocalDpi xmlns:a14="http://schemas.microsoft.com/office/drawing/2010/main" val="0"/>
              </a:ext>
            </a:extLst>
          </a:blip>
          <a:srcRect l="7969" b="4761"/>
          <a:stretch/>
        </p:blipFill>
        <p:spPr>
          <a:xfrm>
            <a:off x="288099" y="1042484"/>
            <a:ext cx="6782875" cy="5398851"/>
          </a:xfrm>
          <a:prstGeom prst="rect">
            <a:avLst/>
          </a:prstGeom>
        </p:spPr>
      </p:pic>
      <p:cxnSp>
        <p:nvCxnSpPr>
          <p:cNvPr id="13" name="Connecteur droit avec flèche 12">
            <a:extLst>
              <a:ext uri="{FF2B5EF4-FFF2-40B4-BE49-F238E27FC236}">
                <a16:creationId xmlns:a16="http://schemas.microsoft.com/office/drawing/2014/main" id="{B846469B-007B-B246-8F8B-E746D8D06AED}"/>
              </a:ext>
            </a:extLst>
          </p:cNvPr>
          <p:cNvCxnSpPr/>
          <p:nvPr/>
        </p:nvCxnSpPr>
        <p:spPr>
          <a:xfrm>
            <a:off x="4146115" y="2292263"/>
            <a:ext cx="3707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Parenthèse fermante 13">
            <a:extLst>
              <a:ext uri="{FF2B5EF4-FFF2-40B4-BE49-F238E27FC236}">
                <a16:creationId xmlns:a16="http://schemas.microsoft.com/office/drawing/2014/main" id="{76AB4E27-0B41-3546-98B5-DF91567FD9E5}"/>
              </a:ext>
            </a:extLst>
          </p:cNvPr>
          <p:cNvSpPr/>
          <p:nvPr/>
        </p:nvSpPr>
        <p:spPr>
          <a:xfrm>
            <a:off x="6901841" y="2830882"/>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0" name="Parenthèse fermante 29">
            <a:extLst>
              <a:ext uri="{FF2B5EF4-FFF2-40B4-BE49-F238E27FC236}">
                <a16:creationId xmlns:a16="http://schemas.microsoft.com/office/drawing/2014/main" id="{3670E1C9-C52B-604B-8741-B9B959C3DDC7}"/>
              </a:ext>
            </a:extLst>
          </p:cNvPr>
          <p:cNvSpPr/>
          <p:nvPr/>
        </p:nvSpPr>
        <p:spPr>
          <a:xfrm>
            <a:off x="3258855" y="3997889"/>
            <a:ext cx="173277" cy="1200411"/>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1" name="Parenthèse fermante 30">
            <a:extLst>
              <a:ext uri="{FF2B5EF4-FFF2-40B4-BE49-F238E27FC236}">
                <a16:creationId xmlns:a16="http://schemas.microsoft.com/office/drawing/2014/main" id="{241A2C6B-4E32-DA42-8188-FBF84A15C003}"/>
              </a:ext>
            </a:extLst>
          </p:cNvPr>
          <p:cNvSpPr/>
          <p:nvPr/>
        </p:nvSpPr>
        <p:spPr>
          <a:xfrm>
            <a:off x="7070974" y="5495346"/>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3" name="Connecteur droit avec flèche 32">
            <a:extLst>
              <a:ext uri="{FF2B5EF4-FFF2-40B4-BE49-F238E27FC236}">
                <a16:creationId xmlns:a16="http://schemas.microsoft.com/office/drawing/2014/main" id="{2A73DBD9-D82D-D04E-915A-2362B131BD25}"/>
              </a:ext>
            </a:extLst>
          </p:cNvPr>
          <p:cNvCxnSpPr>
            <a:cxnSpLocks/>
            <a:stCxn id="14" idx="2"/>
          </p:cNvCxnSpPr>
          <p:nvPr/>
        </p:nvCxnSpPr>
        <p:spPr>
          <a:xfrm>
            <a:off x="7070974" y="3250504"/>
            <a:ext cx="7828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Connecteur droit avec flèche 33">
            <a:extLst>
              <a:ext uri="{FF2B5EF4-FFF2-40B4-BE49-F238E27FC236}">
                <a16:creationId xmlns:a16="http://schemas.microsoft.com/office/drawing/2014/main" id="{C55A35C7-19F1-7349-B44D-D72B8E481A02}"/>
              </a:ext>
            </a:extLst>
          </p:cNvPr>
          <p:cNvCxnSpPr>
            <a:cxnSpLocks/>
          </p:cNvCxnSpPr>
          <p:nvPr/>
        </p:nvCxnSpPr>
        <p:spPr>
          <a:xfrm>
            <a:off x="3432132" y="4598094"/>
            <a:ext cx="442168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Connecteur droit avec flèche 34">
            <a:extLst>
              <a:ext uri="{FF2B5EF4-FFF2-40B4-BE49-F238E27FC236}">
                <a16:creationId xmlns:a16="http://schemas.microsoft.com/office/drawing/2014/main" id="{374063A5-0C9E-5147-BB23-BF5EE388A1B6}"/>
              </a:ext>
            </a:extLst>
          </p:cNvPr>
          <p:cNvCxnSpPr>
            <a:cxnSpLocks/>
          </p:cNvCxnSpPr>
          <p:nvPr/>
        </p:nvCxnSpPr>
        <p:spPr>
          <a:xfrm>
            <a:off x="7218155" y="5914968"/>
            <a:ext cx="6356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ZoneTexte 36">
            <a:extLst>
              <a:ext uri="{FF2B5EF4-FFF2-40B4-BE49-F238E27FC236}">
                <a16:creationId xmlns:a16="http://schemas.microsoft.com/office/drawing/2014/main" id="{4EC08270-AA74-7647-83A3-83FEEBA0FA90}"/>
              </a:ext>
            </a:extLst>
          </p:cNvPr>
          <p:cNvSpPr txBox="1"/>
          <p:nvPr/>
        </p:nvSpPr>
        <p:spPr>
          <a:xfrm>
            <a:off x="8053580" y="2057959"/>
            <a:ext cx="1742785" cy="369332"/>
          </a:xfrm>
          <a:prstGeom prst="rect">
            <a:avLst/>
          </a:prstGeom>
          <a:noFill/>
        </p:spPr>
        <p:txBody>
          <a:bodyPr wrap="none" rtlCol="0">
            <a:spAutoFit/>
          </a:bodyPr>
          <a:lstStyle/>
          <a:p>
            <a:r>
              <a:rPr lang="fr-FR" dirty="0"/>
              <a:t>Nom et prénom</a:t>
            </a:r>
          </a:p>
        </p:txBody>
      </p:sp>
      <p:sp>
        <p:nvSpPr>
          <p:cNvPr id="38" name="ZoneTexte 37">
            <a:extLst>
              <a:ext uri="{FF2B5EF4-FFF2-40B4-BE49-F238E27FC236}">
                <a16:creationId xmlns:a16="http://schemas.microsoft.com/office/drawing/2014/main" id="{8C238DD6-A15B-0844-8119-99F236618EE1}"/>
              </a:ext>
            </a:extLst>
          </p:cNvPr>
          <p:cNvSpPr txBox="1"/>
          <p:nvPr/>
        </p:nvSpPr>
        <p:spPr>
          <a:xfrm>
            <a:off x="8022287" y="2947228"/>
            <a:ext cx="2034596" cy="646331"/>
          </a:xfrm>
          <a:prstGeom prst="rect">
            <a:avLst/>
          </a:prstGeom>
          <a:noFill/>
        </p:spPr>
        <p:txBody>
          <a:bodyPr wrap="none" rtlCol="0">
            <a:spAutoFit/>
          </a:bodyPr>
          <a:lstStyle/>
          <a:p>
            <a:r>
              <a:rPr lang="fr-FR" dirty="0"/>
              <a:t>Identifiants des </a:t>
            </a:r>
          </a:p>
          <a:p>
            <a:r>
              <a:rPr lang="fr-FR" dirty="0"/>
              <a:t>répertoires autorité</a:t>
            </a:r>
          </a:p>
        </p:txBody>
      </p:sp>
      <p:sp>
        <p:nvSpPr>
          <p:cNvPr id="39" name="ZoneTexte 38">
            <a:extLst>
              <a:ext uri="{FF2B5EF4-FFF2-40B4-BE49-F238E27FC236}">
                <a16:creationId xmlns:a16="http://schemas.microsoft.com/office/drawing/2014/main" id="{ACCE19FF-FC74-1946-9E04-F6EC8B19D3DE}"/>
              </a:ext>
            </a:extLst>
          </p:cNvPr>
          <p:cNvSpPr txBox="1"/>
          <p:nvPr/>
        </p:nvSpPr>
        <p:spPr>
          <a:xfrm>
            <a:off x="8053580" y="4390037"/>
            <a:ext cx="1999265" cy="369332"/>
          </a:xfrm>
          <a:prstGeom prst="rect">
            <a:avLst/>
          </a:prstGeom>
          <a:noFill/>
        </p:spPr>
        <p:txBody>
          <a:bodyPr wrap="none" rtlCol="0">
            <a:spAutoFit/>
          </a:bodyPr>
          <a:lstStyle/>
          <a:p>
            <a:r>
              <a:rPr lang="fr-FR" dirty="0"/>
              <a:t>Naissance et décès</a:t>
            </a:r>
          </a:p>
        </p:txBody>
      </p:sp>
      <p:sp>
        <p:nvSpPr>
          <p:cNvPr id="40" name="ZoneTexte 39">
            <a:extLst>
              <a:ext uri="{FF2B5EF4-FFF2-40B4-BE49-F238E27FC236}">
                <a16:creationId xmlns:a16="http://schemas.microsoft.com/office/drawing/2014/main" id="{4ECCA2B4-D014-2544-B523-7A8A20FE15FA}"/>
              </a:ext>
            </a:extLst>
          </p:cNvPr>
          <p:cNvSpPr txBox="1"/>
          <p:nvPr/>
        </p:nvSpPr>
        <p:spPr>
          <a:xfrm>
            <a:off x="8053095" y="5657832"/>
            <a:ext cx="1749197" cy="369332"/>
          </a:xfrm>
          <a:prstGeom prst="rect">
            <a:avLst/>
          </a:prstGeom>
          <a:noFill/>
        </p:spPr>
        <p:txBody>
          <a:bodyPr wrap="none" rtlCol="0">
            <a:spAutoFit/>
          </a:bodyPr>
          <a:lstStyle/>
          <a:p>
            <a:r>
              <a:rPr lang="fr-FR" dirty="0"/>
              <a:t>Langues parlées</a:t>
            </a:r>
          </a:p>
        </p:txBody>
      </p:sp>
      <p:sp>
        <p:nvSpPr>
          <p:cNvPr id="20" name="Title 3">
            <a:extLst>
              <a:ext uri="{FF2B5EF4-FFF2-40B4-BE49-F238E27FC236}">
                <a16:creationId xmlns:a16="http://schemas.microsoft.com/office/drawing/2014/main" id="{81B8E275-134D-4CBB-B8DA-A445D986EC39}"/>
              </a:ext>
            </a:extLst>
          </p:cNvPr>
          <p:cNvSpPr txBox="1">
            <a:spLocks/>
          </p:cNvSpPr>
          <p:nvPr/>
        </p:nvSpPr>
        <p:spPr>
          <a:xfrm>
            <a:off x="306471" y="-16606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&lt;div&gt; fiche d’autorité (1)</a:t>
            </a:r>
          </a:p>
        </p:txBody>
      </p:sp>
      <p:sp>
        <p:nvSpPr>
          <p:cNvPr id="2" name="Espace réservé du numéro de diapositive 1">
            <a:extLst>
              <a:ext uri="{FF2B5EF4-FFF2-40B4-BE49-F238E27FC236}">
                <a16:creationId xmlns:a16="http://schemas.microsoft.com/office/drawing/2014/main" id="{AD00FC25-64D9-4153-BFDA-165E15B91A47}"/>
              </a:ext>
            </a:extLst>
          </p:cNvPr>
          <p:cNvSpPr>
            <a:spLocks noGrp="1"/>
          </p:cNvSpPr>
          <p:nvPr>
            <p:ph type="sldNum" sz="quarter" idx="12"/>
          </p:nvPr>
        </p:nvSpPr>
        <p:spPr/>
        <p:txBody>
          <a:bodyPr/>
          <a:lstStyle/>
          <a:p>
            <a:fld id="{4FAB73BC-B049-4115-A692-8D63A059BFB8}" type="slidenum">
              <a:rPr lang="en-US" smtClean="0"/>
              <a:t>29</a:t>
            </a:fld>
            <a:endParaRPr lang="en-US" dirty="0"/>
          </a:p>
        </p:txBody>
      </p:sp>
      <p:pic>
        <p:nvPicPr>
          <p:cNvPr id="17" name="Picture 16">
            <a:extLst>
              <a:ext uri="{FF2B5EF4-FFF2-40B4-BE49-F238E27FC236}">
                <a16:creationId xmlns:a16="http://schemas.microsoft.com/office/drawing/2014/main" id="{C1B492C4-E9AE-47C7-8A4A-43ABADF48F8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8" name="Picture 17">
            <a:extLst>
              <a:ext uri="{FF2B5EF4-FFF2-40B4-BE49-F238E27FC236}">
                <a16:creationId xmlns:a16="http://schemas.microsoft.com/office/drawing/2014/main" id="{7BC477B1-4B27-4392-AB44-E6036C0AFD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19550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338013" y="2979820"/>
            <a:ext cx="4545173" cy="898359"/>
          </a:xfrm>
        </p:spPr>
        <p:txBody>
          <a:bodyPr anchor="b">
            <a:normAutofit fontScale="90000"/>
          </a:bodyPr>
          <a:lstStyle/>
          <a:p>
            <a:pPr algn="l"/>
            <a:r>
              <a:rPr lang="fr-FR" dirty="0"/>
              <a:t>I. Introduction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2123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2">
            <a:extLst>
              <a:ext uri="{28A0092B-C50C-407E-A947-70E740481C1C}">
                <a14:useLocalDpi xmlns:a14="http://schemas.microsoft.com/office/drawing/2010/main" val="0"/>
              </a:ext>
            </a:extLst>
          </a:blip>
          <a:srcRect l="7910"/>
          <a:stretch/>
        </p:blipFill>
        <p:spPr>
          <a:xfrm>
            <a:off x="219571" y="1238492"/>
            <a:ext cx="6723658" cy="5117858"/>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6009361" y="1238492"/>
            <a:ext cx="86639" cy="155481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1B4E0943-EEB5-8A4C-A9F8-E6DD0525850F}"/>
              </a:ext>
            </a:extLst>
          </p:cNvPr>
          <p:cNvCxnSpPr>
            <a:cxnSpLocks/>
          </p:cNvCxnSpPr>
          <p:nvPr/>
        </p:nvCxnSpPr>
        <p:spPr>
          <a:xfrm>
            <a:off x="6096000" y="1838697"/>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Parenthèse fermante 14">
            <a:extLst>
              <a:ext uri="{FF2B5EF4-FFF2-40B4-BE49-F238E27FC236}">
                <a16:creationId xmlns:a16="http://schemas.microsoft.com/office/drawing/2014/main" id="{F47996AB-35C6-6B47-A447-07C1DBDCD72E}"/>
              </a:ext>
            </a:extLst>
          </p:cNvPr>
          <p:cNvSpPr/>
          <p:nvPr/>
        </p:nvSpPr>
        <p:spPr>
          <a:xfrm>
            <a:off x="6009361" y="2963240"/>
            <a:ext cx="86639" cy="128308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7213D51-0F4F-6941-B9C6-4D3F72AD1C7A}"/>
              </a:ext>
            </a:extLst>
          </p:cNvPr>
          <p:cNvCxnSpPr>
            <a:cxnSpLocks/>
          </p:cNvCxnSpPr>
          <p:nvPr/>
        </p:nvCxnSpPr>
        <p:spPr>
          <a:xfrm>
            <a:off x="6096000" y="3563445"/>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Parenthèse fermante 17">
            <a:extLst>
              <a:ext uri="{FF2B5EF4-FFF2-40B4-BE49-F238E27FC236}">
                <a16:creationId xmlns:a16="http://schemas.microsoft.com/office/drawing/2014/main" id="{07133892-9397-2F4C-B3C5-DFB9A3C5EAB1}"/>
              </a:ext>
            </a:extLst>
          </p:cNvPr>
          <p:cNvSpPr/>
          <p:nvPr/>
        </p:nvSpPr>
        <p:spPr>
          <a:xfrm>
            <a:off x="5182645" y="4571820"/>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BAD42804-4DB5-2C4F-98AC-4F5946938D8A}"/>
              </a:ext>
            </a:extLst>
          </p:cNvPr>
          <p:cNvCxnSpPr>
            <a:cxnSpLocks/>
          </p:cNvCxnSpPr>
          <p:nvPr/>
        </p:nvCxnSpPr>
        <p:spPr>
          <a:xfrm>
            <a:off x="5260933" y="4908979"/>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Parenthèse fermante 21">
            <a:extLst>
              <a:ext uri="{FF2B5EF4-FFF2-40B4-BE49-F238E27FC236}">
                <a16:creationId xmlns:a16="http://schemas.microsoft.com/office/drawing/2014/main" id="{36A3F145-F4D3-9646-89CA-435D4CA2DF8A}"/>
              </a:ext>
            </a:extLst>
          </p:cNvPr>
          <p:cNvSpPr/>
          <p:nvPr/>
        </p:nvSpPr>
        <p:spPr>
          <a:xfrm>
            <a:off x="5182645" y="5234477"/>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90E87A88-8F38-AC4D-AA87-F7C122FDA7A8}"/>
              </a:ext>
            </a:extLst>
          </p:cNvPr>
          <p:cNvCxnSpPr>
            <a:cxnSpLocks/>
          </p:cNvCxnSpPr>
          <p:nvPr/>
        </p:nvCxnSpPr>
        <p:spPr>
          <a:xfrm>
            <a:off x="5260933" y="5571636"/>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ZoneTexte 23">
            <a:extLst>
              <a:ext uri="{FF2B5EF4-FFF2-40B4-BE49-F238E27FC236}">
                <a16:creationId xmlns:a16="http://schemas.microsoft.com/office/drawing/2014/main" id="{AC75B4F0-BAF2-E742-ADEF-6CD60C37A2D7}"/>
              </a:ext>
            </a:extLst>
          </p:cNvPr>
          <p:cNvSpPr txBox="1"/>
          <p:nvPr/>
        </p:nvSpPr>
        <p:spPr>
          <a:xfrm>
            <a:off x="7376787" y="1654031"/>
            <a:ext cx="811441" cy="369332"/>
          </a:xfrm>
          <a:prstGeom prst="rect">
            <a:avLst/>
          </a:prstGeom>
          <a:noFill/>
        </p:spPr>
        <p:txBody>
          <a:bodyPr wrap="none" rtlCol="0">
            <a:spAutoFit/>
          </a:bodyPr>
          <a:lstStyle/>
          <a:p>
            <a:r>
              <a:rPr lang="fr-FR" dirty="0"/>
              <a:t>Lieux </a:t>
            </a:r>
          </a:p>
        </p:txBody>
      </p:sp>
      <p:sp>
        <p:nvSpPr>
          <p:cNvPr id="28" name="ZoneTexte 27">
            <a:extLst>
              <a:ext uri="{FF2B5EF4-FFF2-40B4-BE49-F238E27FC236}">
                <a16:creationId xmlns:a16="http://schemas.microsoft.com/office/drawing/2014/main" id="{374B28CE-F16B-AE4D-8277-0DF9BD2B1156}"/>
              </a:ext>
            </a:extLst>
          </p:cNvPr>
          <p:cNvSpPr txBox="1"/>
          <p:nvPr/>
        </p:nvSpPr>
        <p:spPr>
          <a:xfrm>
            <a:off x="7376787" y="3290898"/>
            <a:ext cx="1348446" cy="369332"/>
          </a:xfrm>
          <a:prstGeom prst="rect">
            <a:avLst/>
          </a:prstGeom>
          <a:noFill/>
        </p:spPr>
        <p:txBody>
          <a:bodyPr wrap="none" rtlCol="0">
            <a:spAutoFit/>
          </a:bodyPr>
          <a:lstStyle/>
          <a:p>
            <a:r>
              <a:rPr lang="fr-FR" dirty="0"/>
              <a:t>Professions </a:t>
            </a:r>
          </a:p>
        </p:txBody>
      </p:sp>
      <p:sp>
        <p:nvSpPr>
          <p:cNvPr id="29" name="ZoneTexte 28">
            <a:extLst>
              <a:ext uri="{FF2B5EF4-FFF2-40B4-BE49-F238E27FC236}">
                <a16:creationId xmlns:a16="http://schemas.microsoft.com/office/drawing/2014/main" id="{745D6FEC-75D9-8F46-9B43-C1B12A65A7AD}"/>
              </a:ext>
            </a:extLst>
          </p:cNvPr>
          <p:cNvSpPr txBox="1"/>
          <p:nvPr/>
        </p:nvSpPr>
        <p:spPr>
          <a:xfrm>
            <a:off x="7392253" y="4664702"/>
            <a:ext cx="1218347" cy="369332"/>
          </a:xfrm>
          <a:prstGeom prst="rect">
            <a:avLst/>
          </a:prstGeom>
          <a:noFill/>
        </p:spPr>
        <p:txBody>
          <a:bodyPr wrap="none" rtlCol="0">
            <a:spAutoFit/>
          </a:bodyPr>
          <a:lstStyle/>
          <a:p>
            <a:r>
              <a:rPr lang="fr-FR" dirty="0"/>
              <a:t>Relations  </a:t>
            </a:r>
          </a:p>
        </p:txBody>
      </p:sp>
      <p:sp>
        <p:nvSpPr>
          <p:cNvPr id="30" name="ZoneTexte 29">
            <a:extLst>
              <a:ext uri="{FF2B5EF4-FFF2-40B4-BE49-F238E27FC236}">
                <a16:creationId xmlns:a16="http://schemas.microsoft.com/office/drawing/2014/main" id="{8F054C16-8F3F-E04D-90B9-9CBECB4C07C7}"/>
              </a:ext>
            </a:extLst>
          </p:cNvPr>
          <p:cNvSpPr txBox="1"/>
          <p:nvPr/>
        </p:nvSpPr>
        <p:spPr>
          <a:xfrm>
            <a:off x="7392253" y="5356788"/>
            <a:ext cx="1495922" cy="369332"/>
          </a:xfrm>
          <a:prstGeom prst="rect">
            <a:avLst/>
          </a:prstGeom>
          <a:noFill/>
        </p:spPr>
        <p:txBody>
          <a:bodyPr wrap="none" rtlCol="0">
            <a:spAutoFit/>
          </a:bodyPr>
          <a:lstStyle/>
          <a:p>
            <a:r>
              <a:rPr lang="fr-FR" dirty="0"/>
              <a:t>Événements  </a:t>
            </a:r>
          </a:p>
        </p:txBody>
      </p:sp>
      <p:sp>
        <p:nvSpPr>
          <p:cNvPr id="25" name="Title 3">
            <a:extLst>
              <a:ext uri="{FF2B5EF4-FFF2-40B4-BE49-F238E27FC236}">
                <a16:creationId xmlns:a16="http://schemas.microsoft.com/office/drawing/2014/main" id="{46F7CD94-3401-4EA5-ACA2-25C2F4CB2272}"/>
              </a:ext>
            </a:extLst>
          </p:cNvPr>
          <p:cNvSpPr txBox="1">
            <a:spLocks/>
          </p:cNvSpPr>
          <p:nvPr/>
        </p:nvSpPr>
        <p:spPr>
          <a:xfrm>
            <a:off x="842310" y="-2898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&lt;div&gt; fiche d’autorité (2)</a:t>
            </a:r>
          </a:p>
        </p:txBody>
      </p:sp>
      <p:sp>
        <p:nvSpPr>
          <p:cNvPr id="2" name="Espace réservé du numéro de diapositive 1">
            <a:extLst>
              <a:ext uri="{FF2B5EF4-FFF2-40B4-BE49-F238E27FC236}">
                <a16:creationId xmlns:a16="http://schemas.microsoft.com/office/drawing/2014/main" id="{493FEF78-2C74-4571-8F62-4846C5677973}"/>
              </a:ext>
            </a:extLst>
          </p:cNvPr>
          <p:cNvSpPr>
            <a:spLocks noGrp="1"/>
          </p:cNvSpPr>
          <p:nvPr>
            <p:ph type="sldNum" sz="quarter" idx="12"/>
          </p:nvPr>
        </p:nvSpPr>
        <p:spPr/>
        <p:txBody>
          <a:bodyPr/>
          <a:lstStyle/>
          <a:p>
            <a:fld id="{4FAB73BC-B049-4115-A692-8D63A059BFB8}" type="slidenum">
              <a:rPr lang="en-US" smtClean="0"/>
              <a:t>30</a:t>
            </a:fld>
            <a:endParaRPr lang="en-US" dirty="0"/>
          </a:p>
        </p:txBody>
      </p:sp>
      <p:pic>
        <p:nvPicPr>
          <p:cNvPr id="20" name="Picture 19">
            <a:extLst>
              <a:ext uri="{FF2B5EF4-FFF2-40B4-BE49-F238E27FC236}">
                <a16:creationId xmlns:a16="http://schemas.microsoft.com/office/drawing/2014/main" id="{D57DF378-47B2-4AE2-BCB1-CC0D6AF0451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21" name="Picture 20">
            <a:extLst>
              <a:ext uri="{FF2B5EF4-FFF2-40B4-BE49-F238E27FC236}">
                <a16:creationId xmlns:a16="http://schemas.microsoft.com/office/drawing/2014/main" id="{21030EA4-BDD2-4A1B-921A-5B081605B4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224536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211999" y="408806"/>
            <a:ext cx="2167963" cy="693161"/>
          </a:xfrm>
        </p:spPr>
        <p:txBody>
          <a:bodyPr>
            <a:normAutofit fontScale="90000"/>
          </a:bodyPr>
          <a:lstStyle/>
          <a:p>
            <a:r>
              <a:rPr lang="fr-FR" sz="2200" dirty="0"/>
              <a:t>Partie 1</a:t>
            </a:r>
            <a:r>
              <a:rPr lang="fr-FR" dirty="0"/>
              <a:t>	</a:t>
            </a:r>
          </a:p>
        </p:txBody>
      </p:sp>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2">
            <a:extLst>
              <a:ext uri="{28A0092B-C50C-407E-A947-70E740481C1C}">
                <a14:useLocalDpi xmlns:a14="http://schemas.microsoft.com/office/drawing/2010/main" val="0"/>
              </a:ext>
            </a:extLst>
          </a:blip>
          <a:srcRect l="7910" r="16179"/>
          <a:stretch/>
        </p:blipFill>
        <p:spPr>
          <a:xfrm>
            <a:off x="5382199" y="1101967"/>
            <a:ext cx="5542401" cy="5117858"/>
          </a:xfrm>
          <a:prstGeom prst="rect">
            <a:avLst/>
          </a:prstGeom>
        </p:spPr>
      </p:pic>
      <p:pic>
        <p:nvPicPr>
          <p:cNvPr id="20" name="Image 19" descr="Une image contenant capture d’écran&#10;&#10;Description générée automatiquement">
            <a:extLst>
              <a:ext uri="{FF2B5EF4-FFF2-40B4-BE49-F238E27FC236}">
                <a16:creationId xmlns:a16="http://schemas.microsoft.com/office/drawing/2014/main" id="{15E6464D-37A8-F84F-91EB-1D7110FC56D5}"/>
              </a:ext>
            </a:extLst>
          </p:cNvPr>
          <p:cNvPicPr>
            <a:picLocks noChangeAspect="1"/>
          </p:cNvPicPr>
          <p:nvPr/>
        </p:nvPicPr>
        <p:blipFill rotWithShape="1">
          <a:blip r:embed="rId3">
            <a:extLst>
              <a:ext uri="{28A0092B-C50C-407E-A947-70E740481C1C}">
                <a14:useLocalDpi xmlns:a14="http://schemas.microsoft.com/office/drawing/2010/main" val="0"/>
              </a:ext>
            </a:extLst>
          </a:blip>
          <a:srcRect l="7969" r="18468" b="4761"/>
          <a:stretch/>
        </p:blipFill>
        <p:spPr>
          <a:xfrm>
            <a:off x="135153" y="955006"/>
            <a:ext cx="5421698" cy="5398851"/>
          </a:xfrm>
          <a:prstGeom prst="rect">
            <a:avLst/>
          </a:prstGeom>
        </p:spPr>
      </p:pic>
      <p:sp>
        <p:nvSpPr>
          <p:cNvPr id="21" name="Title 1">
            <a:extLst>
              <a:ext uri="{FF2B5EF4-FFF2-40B4-BE49-F238E27FC236}">
                <a16:creationId xmlns:a16="http://schemas.microsoft.com/office/drawing/2014/main" id="{7CA0AFD3-4D42-8449-B1F6-830AD496DD28}"/>
              </a:ext>
            </a:extLst>
          </p:cNvPr>
          <p:cNvSpPr txBox="1">
            <a:spLocks/>
          </p:cNvSpPr>
          <p:nvPr/>
        </p:nvSpPr>
        <p:spPr>
          <a:xfrm>
            <a:off x="5911785" y="472673"/>
            <a:ext cx="2167963" cy="693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200" dirty="0"/>
              <a:t>Partie 2</a:t>
            </a:r>
            <a:r>
              <a:rPr lang="fr-FR" dirty="0"/>
              <a:t>	</a:t>
            </a:r>
          </a:p>
        </p:txBody>
      </p:sp>
      <p:sp>
        <p:nvSpPr>
          <p:cNvPr id="25" name="Rectangle 24">
            <a:extLst>
              <a:ext uri="{FF2B5EF4-FFF2-40B4-BE49-F238E27FC236}">
                <a16:creationId xmlns:a16="http://schemas.microsoft.com/office/drawing/2014/main" id="{833306CF-428F-2349-AFD7-94BF235EB31E}"/>
              </a:ext>
            </a:extLst>
          </p:cNvPr>
          <p:cNvSpPr/>
          <p:nvPr/>
        </p:nvSpPr>
        <p:spPr>
          <a:xfrm>
            <a:off x="1165792" y="2746863"/>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4FD73C7E-C49C-8741-9A0A-5A084BC9677C}"/>
              </a:ext>
            </a:extLst>
          </p:cNvPr>
          <p:cNvSpPr/>
          <p:nvPr/>
        </p:nvSpPr>
        <p:spPr>
          <a:xfrm>
            <a:off x="1165792" y="3059580"/>
            <a:ext cx="847076" cy="16086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82D216C-BF02-1647-BA17-276306FC6C9A}"/>
              </a:ext>
            </a:extLst>
          </p:cNvPr>
          <p:cNvSpPr/>
          <p:nvPr/>
        </p:nvSpPr>
        <p:spPr>
          <a:xfrm>
            <a:off x="1208343" y="3220445"/>
            <a:ext cx="982653" cy="200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68A27FC4-9129-B544-B523-7D9E5020EE12}"/>
              </a:ext>
            </a:extLst>
          </p:cNvPr>
          <p:cNvSpPr/>
          <p:nvPr/>
        </p:nvSpPr>
        <p:spPr>
          <a:xfrm>
            <a:off x="1267400" y="3855226"/>
            <a:ext cx="92359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9861DF08-37DF-5A40-9192-AD9BBFE8794F}"/>
              </a:ext>
            </a:extLst>
          </p:cNvPr>
          <p:cNvSpPr/>
          <p:nvPr/>
        </p:nvSpPr>
        <p:spPr>
          <a:xfrm>
            <a:off x="1822482" y="5277334"/>
            <a:ext cx="923595"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FE9024BB-7C70-0242-BCA9-E21869877E8E}"/>
              </a:ext>
            </a:extLst>
          </p:cNvPr>
          <p:cNvSpPr/>
          <p:nvPr/>
        </p:nvSpPr>
        <p:spPr>
          <a:xfrm>
            <a:off x="7109392" y="1722396"/>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FC1C3B1A-0802-BE47-8846-7C9713FF8326}"/>
              </a:ext>
            </a:extLst>
          </p:cNvPr>
          <p:cNvSpPr/>
          <p:nvPr/>
        </p:nvSpPr>
        <p:spPr>
          <a:xfrm>
            <a:off x="7217211" y="2037177"/>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5D9B2252-B55F-E44D-BDB2-3C23599D20EA}"/>
              </a:ext>
            </a:extLst>
          </p:cNvPr>
          <p:cNvSpPr/>
          <p:nvPr/>
        </p:nvSpPr>
        <p:spPr>
          <a:xfrm>
            <a:off x="7200277" y="2341979"/>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4D58F164-2EDF-D643-AB24-CF448CB3E690}"/>
              </a:ext>
            </a:extLst>
          </p:cNvPr>
          <p:cNvSpPr/>
          <p:nvPr/>
        </p:nvSpPr>
        <p:spPr>
          <a:xfrm>
            <a:off x="6836375" y="2969097"/>
            <a:ext cx="1356597" cy="1162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E32F3968-514C-0240-BEEB-F38D7E04751B}"/>
              </a:ext>
            </a:extLst>
          </p:cNvPr>
          <p:cNvSpPr/>
          <p:nvPr/>
        </p:nvSpPr>
        <p:spPr>
          <a:xfrm>
            <a:off x="7475383" y="4708492"/>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0F61D7E8-9AF2-4BB3-8D35-38382A4DC9A5}"/>
              </a:ext>
            </a:extLst>
          </p:cNvPr>
          <p:cNvSpPr>
            <a:spLocks noGrp="1"/>
          </p:cNvSpPr>
          <p:nvPr>
            <p:ph type="sldNum" sz="quarter" idx="12"/>
          </p:nvPr>
        </p:nvSpPr>
        <p:spPr/>
        <p:txBody>
          <a:bodyPr/>
          <a:lstStyle/>
          <a:p>
            <a:fld id="{4FAB73BC-B049-4115-A692-8D63A059BFB8}" type="slidenum">
              <a:rPr lang="en-US" smtClean="0"/>
              <a:t>31</a:t>
            </a:fld>
            <a:endParaRPr lang="en-US" dirty="0"/>
          </a:p>
        </p:txBody>
      </p:sp>
      <p:pic>
        <p:nvPicPr>
          <p:cNvPr id="18" name="Picture 17">
            <a:extLst>
              <a:ext uri="{FF2B5EF4-FFF2-40B4-BE49-F238E27FC236}">
                <a16:creationId xmlns:a16="http://schemas.microsoft.com/office/drawing/2014/main" id="{2EBC302A-E0B5-4E9D-9F81-800CE2A7B71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9" name="Picture 18">
            <a:extLst>
              <a:ext uri="{FF2B5EF4-FFF2-40B4-BE49-F238E27FC236}">
                <a16:creationId xmlns:a16="http://schemas.microsoft.com/office/drawing/2014/main" id="{8E41E557-9AF8-4050-A4AB-0A919429EE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41577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D898DE3F-7577-CD4B-AEE6-10636CA7ECF6}"/>
              </a:ext>
            </a:extLst>
          </p:cNvPr>
          <p:cNvPicPr>
            <a:picLocks noChangeAspect="1"/>
          </p:cNvPicPr>
          <p:nvPr/>
        </p:nvPicPr>
        <p:blipFill rotWithShape="1">
          <a:blip r:embed="rId2">
            <a:extLst>
              <a:ext uri="{28A0092B-C50C-407E-A947-70E740481C1C}">
                <a14:useLocalDpi xmlns:a14="http://schemas.microsoft.com/office/drawing/2010/main" val="0"/>
              </a:ext>
            </a:extLst>
          </a:blip>
          <a:srcRect l="7708" b="30802"/>
          <a:stretch/>
        </p:blipFill>
        <p:spPr>
          <a:xfrm>
            <a:off x="297916" y="1421899"/>
            <a:ext cx="8467477" cy="5200569"/>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8678754" y="3217604"/>
            <a:ext cx="86639" cy="257753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AC75B4F0-BAF2-E742-ADEF-6CD60C37A2D7}"/>
              </a:ext>
            </a:extLst>
          </p:cNvPr>
          <p:cNvSpPr txBox="1"/>
          <p:nvPr/>
        </p:nvSpPr>
        <p:spPr>
          <a:xfrm>
            <a:off x="8900928" y="3906205"/>
            <a:ext cx="1790875" cy="1200329"/>
          </a:xfrm>
          <a:prstGeom prst="rect">
            <a:avLst/>
          </a:prstGeom>
          <a:noFill/>
        </p:spPr>
        <p:txBody>
          <a:bodyPr wrap="none" rtlCol="0">
            <a:spAutoFit/>
          </a:bodyPr>
          <a:lstStyle/>
          <a:p>
            <a:r>
              <a:rPr lang="fr-FR" dirty="0"/>
              <a:t>Contenu de la</a:t>
            </a:r>
          </a:p>
          <a:p>
            <a:r>
              <a:rPr lang="fr-FR" dirty="0"/>
              <a:t>biographie dans </a:t>
            </a:r>
          </a:p>
          <a:p>
            <a:r>
              <a:rPr lang="fr-FR" dirty="0"/>
              <a:t>des balises &lt;p&gt;</a:t>
            </a:r>
          </a:p>
          <a:p>
            <a:r>
              <a:rPr lang="fr-FR" dirty="0"/>
              <a:t>(paragraphe) </a:t>
            </a:r>
          </a:p>
        </p:txBody>
      </p:sp>
      <p:cxnSp>
        <p:nvCxnSpPr>
          <p:cNvPr id="12" name="Connecteur droit avec flèche 11">
            <a:extLst>
              <a:ext uri="{FF2B5EF4-FFF2-40B4-BE49-F238E27FC236}">
                <a16:creationId xmlns:a16="http://schemas.microsoft.com/office/drawing/2014/main" id="{4781998F-54E9-4040-80CC-2C6E6822C2F9}"/>
              </a:ext>
            </a:extLst>
          </p:cNvPr>
          <p:cNvCxnSpPr/>
          <p:nvPr/>
        </p:nvCxnSpPr>
        <p:spPr>
          <a:xfrm flipV="1">
            <a:off x="4531654" y="1778696"/>
            <a:ext cx="3196905" cy="4258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815F8E10-34D5-E349-8473-1C87DD55BE13}"/>
              </a:ext>
            </a:extLst>
          </p:cNvPr>
          <p:cNvCxnSpPr>
            <a:cxnSpLocks/>
          </p:cNvCxnSpPr>
          <p:nvPr/>
        </p:nvCxnSpPr>
        <p:spPr>
          <a:xfrm>
            <a:off x="7991605" y="2342367"/>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Connecteur droit avec flèche 19">
            <a:extLst>
              <a:ext uri="{FF2B5EF4-FFF2-40B4-BE49-F238E27FC236}">
                <a16:creationId xmlns:a16="http://schemas.microsoft.com/office/drawing/2014/main" id="{2CA19BE2-168A-DD4D-89D0-C1F1FE723CF4}"/>
              </a:ext>
            </a:extLst>
          </p:cNvPr>
          <p:cNvCxnSpPr>
            <a:cxnSpLocks/>
          </p:cNvCxnSpPr>
          <p:nvPr/>
        </p:nvCxnSpPr>
        <p:spPr>
          <a:xfrm>
            <a:off x="2768252" y="2504983"/>
            <a:ext cx="3983277" cy="275795"/>
          </a:xfrm>
          <a:prstGeom prst="straightConnector1">
            <a:avLst/>
          </a:prstGeom>
          <a:ln>
            <a:solidFill>
              <a:srgbClr val="7030A0"/>
            </a:solidFill>
            <a:tailEnd type="triangle"/>
          </a:ln>
        </p:spPr>
        <p:style>
          <a:lnRef idx="3">
            <a:schemeClr val="accent6"/>
          </a:lnRef>
          <a:fillRef idx="0">
            <a:schemeClr val="accent6"/>
          </a:fillRef>
          <a:effectRef idx="2">
            <a:schemeClr val="accent6"/>
          </a:effectRef>
          <a:fontRef idx="minor">
            <a:schemeClr val="tx1"/>
          </a:fontRef>
        </p:style>
      </p:cxnSp>
      <p:cxnSp>
        <p:nvCxnSpPr>
          <p:cNvPr id="25" name="Connecteur droit 24">
            <a:extLst>
              <a:ext uri="{FF2B5EF4-FFF2-40B4-BE49-F238E27FC236}">
                <a16:creationId xmlns:a16="http://schemas.microsoft.com/office/drawing/2014/main" id="{0D57B948-A779-8C46-BF27-6DEAF8AAC942}"/>
              </a:ext>
            </a:extLst>
          </p:cNvPr>
          <p:cNvCxnSpPr/>
          <p:nvPr/>
        </p:nvCxnSpPr>
        <p:spPr>
          <a:xfrm>
            <a:off x="1026174" y="2580361"/>
            <a:ext cx="1742078" cy="0"/>
          </a:xfrm>
          <a:prstGeom prst="line">
            <a:avLst/>
          </a:prstGeom>
          <a:ln>
            <a:solidFill>
              <a:srgbClr val="7030A0"/>
            </a:solidFill>
          </a:ln>
        </p:spPr>
        <p:style>
          <a:lnRef idx="2">
            <a:schemeClr val="accent4"/>
          </a:lnRef>
          <a:fillRef idx="0">
            <a:schemeClr val="accent4"/>
          </a:fillRef>
          <a:effectRef idx="1">
            <a:schemeClr val="accent4"/>
          </a:effectRef>
          <a:fontRef idx="minor">
            <a:schemeClr val="tx1"/>
          </a:fontRef>
        </p:style>
      </p:cxnSp>
      <p:cxnSp>
        <p:nvCxnSpPr>
          <p:cNvPr id="31" name="Connecteur droit 30">
            <a:extLst>
              <a:ext uri="{FF2B5EF4-FFF2-40B4-BE49-F238E27FC236}">
                <a16:creationId xmlns:a16="http://schemas.microsoft.com/office/drawing/2014/main" id="{62730557-8789-9B4E-A2FD-BE3B63288CC2}"/>
              </a:ext>
            </a:extLst>
          </p:cNvPr>
          <p:cNvCxnSpPr>
            <a:cxnSpLocks/>
          </p:cNvCxnSpPr>
          <p:nvPr/>
        </p:nvCxnSpPr>
        <p:spPr>
          <a:xfrm>
            <a:off x="5099221" y="2394558"/>
            <a:ext cx="289238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Connecteur droit 31">
            <a:extLst>
              <a:ext uri="{FF2B5EF4-FFF2-40B4-BE49-F238E27FC236}">
                <a16:creationId xmlns:a16="http://schemas.microsoft.com/office/drawing/2014/main" id="{4F5006C5-5C3A-3B43-88A1-DD60E5849B1C}"/>
              </a:ext>
            </a:extLst>
          </p:cNvPr>
          <p:cNvCxnSpPr>
            <a:cxnSpLocks/>
          </p:cNvCxnSpPr>
          <p:nvPr/>
        </p:nvCxnSpPr>
        <p:spPr>
          <a:xfrm>
            <a:off x="3333051" y="2394558"/>
            <a:ext cx="1504125"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56D79BF8-08EA-8347-A947-7EC9E4F29750}"/>
              </a:ext>
            </a:extLst>
          </p:cNvPr>
          <p:cNvSpPr txBox="1"/>
          <p:nvPr/>
        </p:nvSpPr>
        <p:spPr>
          <a:xfrm>
            <a:off x="7728559" y="1516218"/>
            <a:ext cx="1140056" cy="369332"/>
          </a:xfrm>
          <a:prstGeom prst="rect">
            <a:avLst/>
          </a:prstGeom>
          <a:noFill/>
        </p:spPr>
        <p:txBody>
          <a:bodyPr wrap="none" rtlCol="0">
            <a:spAutoFit/>
          </a:bodyPr>
          <a:lstStyle/>
          <a:p>
            <a:r>
              <a:rPr lang="fr-FR" dirty="0"/>
              <a:t>La source</a:t>
            </a:r>
          </a:p>
        </p:txBody>
      </p:sp>
      <p:sp>
        <p:nvSpPr>
          <p:cNvPr id="35" name="ZoneTexte 34">
            <a:extLst>
              <a:ext uri="{FF2B5EF4-FFF2-40B4-BE49-F238E27FC236}">
                <a16:creationId xmlns:a16="http://schemas.microsoft.com/office/drawing/2014/main" id="{B6F94C57-DDDF-D049-84E3-52A53653EF55}"/>
              </a:ext>
            </a:extLst>
          </p:cNvPr>
          <p:cNvSpPr txBox="1"/>
          <p:nvPr/>
        </p:nvSpPr>
        <p:spPr>
          <a:xfrm>
            <a:off x="8984598" y="2135651"/>
            <a:ext cx="1602490" cy="369332"/>
          </a:xfrm>
          <a:prstGeom prst="rect">
            <a:avLst/>
          </a:prstGeom>
          <a:noFill/>
        </p:spPr>
        <p:txBody>
          <a:bodyPr wrap="none" rtlCol="0">
            <a:spAutoFit/>
          </a:bodyPr>
          <a:lstStyle/>
          <a:p>
            <a:r>
              <a:rPr lang="fr-FR" dirty="0"/>
              <a:t>L’adresse Web</a:t>
            </a:r>
          </a:p>
        </p:txBody>
      </p:sp>
      <p:sp>
        <p:nvSpPr>
          <p:cNvPr id="37" name="ZoneTexte 36">
            <a:extLst>
              <a:ext uri="{FF2B5EF4-FFF2-40B4-BE49-F238E27FC236}">
                <a16:creationId xmlns:a16="http://schemas.microsoft.com/office/drawing/2014/main" id="{7696300D-FFFD-F349-85CD-97C4BE2544B4}"/>
              </a:ext>
            </a:extLst>
          </p:cNvPr>
          <p:cNvSpPr txBox="1"/>
          <p:nvPr/>
        </p:nvSpPr>
        <p:spPr>
          <a:xfrm>
            <a:off x="6735569" y="2592887"/>
            <a:ext cx="3666388" cy="369332"/>
          </a:xfrm>
          <a:prstGeom prst="rect">
            <a:avLst/>
          </a:prstGeom>
          <a:noFill/>
        </p:spPr>
        <p:txBody>
          <a:bodyPr wrap="none" rtlCol="0">
            <a:spAutoFit/>
          </a:bodyPr>
          <a:lstStyle/>
          <a:p>
            <a:r>
              <a:rPr lang="fr-FR" dirty="0"/>
              <a:t>Le nom de l’auteur de la biographie</a:t>
            </a:r>
          </a:p>
        </p:txBody>
      </p:sp>
      <p:sp>
        <p:nvSpPr>
          <p:cNvPr id="5" name="Title 4">
            <a:extLst>
              <a:ext uri="{FF2B5EF4-FFF2-40B4-BE49-F238E27FC236}">
                <a16:creationId xmlns:a16="http://schemas.microsoft.com/office/drawing/2014/main" id="{D4EF7F93-B071-49AC-99F8-B1E2CCB0524C}"/>
              </a:ext>
            </a:extLst>
          </p:cNvPr>
          <p:cNvSpPr>
            <a:spLocks noGrp="1"/>
          </p:cNvSpPr>
          <p:nvPr>
            <p:ph type="title"/>
          </p:nvPr>
        </p:nvSpPr>
        <p:spPr/>
        <p:txBody>
          <a:bodyPr/>
          <a:lstStyle/>
          <a:p>
            <a:r>
              <a:rPr lang="fr-FR" dirty="0"/>
              <a:t>&lt;div&gt; bio</a:t>
            </a:r>
          </a:p>
        </p:txBody>
      </p:sp>
      <p:sp>
        <p:nvSpPr>
          <p:cNvPr id="2" name="Espace réservé du numéro de diapositive 1">
            <a:extLst>
              <a:ext uri="{FF2B5EF4-FFF2-40B4-BE49-F238E27FC236}">
                <a16:creationId xmlns:a16="http://schemas.microsoft.com/office/drawing/2014/main" id="{4EA5FFDA-F01F-47DD-A19F-7808BB8018B7}"/>
              </a:ext>
            </a:extLst>
          </p:cNvPr>
          <p:cNvSpPr>
            <a:spLocks noGrp="1"/>
          </p:cNvSpPr>
          <p:nvPr>
            <p:ph type="sldNum" sz="quarter" idx="12"/>
          </p:nvPr>
        </p:nvSpPr>
        <p:spPr/>
        <p:txBody>
          <a:bodyPr/>
          <a:lstStyle/>
          <a:p>
            <a:fld id="{4FAB73BC-B049-4115-A692-8D63A059BFB8}" type="slidenum">
              <a:rPr lang="en-US" smtClean="0"/>
              <a:t>32</a:t>
            </a:fld>
            <a:endParaRPr lang="en-US" dirty="0"/>
          </a:p>
        </p:txBody>
      </p:sp>
      <p:pic>
        <p:nvPicPr>
          <p:cNvPr id="17" name="Picture 16">
            <a:extLst>
              <a:ext uri="{FF2B5EF4-FFF2-40B4-BE49-F238E27FC236}">
                <a16:creationId xmlns:a16="http://schemas.microsoft.com/office/drawing/2014/main" id="{B887692A-AA76-40E8-9295-FA0BAFA690A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8" name="Picture 17">
            <a:extLst>
              <a:ext uri="{FF2B5EF4-FFF2-40B4-BE49-F238E27FC236}">
                <a16:creationId xmlns:a16="http://schemas.microsoft.com/office/drawing/2014/main" id="{6B7066FC-B029-4D95-8E07-717C4F8386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64396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9C5CAA3F-D303-3043-B2A3-B65454C7A7CC}"/>
              </a:ext>
            </a:extLst>
          </p:cNvPr>
          <p:cNvPicPr>
            <a:picLocks noChangeAspect="1"/>
          </p:cNvPicPr>
          <p:nvPr/>
        </p:nvPicPr>
        <p:blipFill rotWithShape="1">
          <a:blip r:embed="rId2">
            <a:extLst>
              <a:ext uri="{28A0092B-C50C-407E-A947-70E740481C1C}">
                <a14:useLocalDpi xmlns:a14="http://schemas.microsoft.com/office/drawing/2010/main" val="0"/>
              </a:ext>
            </a:extLst>
          </a:blip>
          <a:srcRect l="8717"/>
          <a:stretch/>
        </p:blipFill>
        <p:spPr>
          <a:xfrm>
            <a:off x="739507" y="292279"/>
            <a:ext cx="6598186" cy="6273441"/>
          </a:xfrm>
          <a:prstGeom prst="rect">
            <a:avLst/>
          </a:prstGeom>
        </p:spPr>
      </p:pic>
      <p:cxnSp>
        <p:nvCxnSpPr>
          <p:cNvPr id="21" name="Connecteur droit avec flèche 20">
            <a:extLst>
              <a:ext uri="{FF2B5EF4-FFF2-40B4-BE49-F238E27FC236}">
                <a16:creationId xmlns:a16="http://schemas.microsoft.com/office/drawing/2014/main" id="{CEEFAB77-CE1A-8A4E-B663-9743EEFE3FC8}"/>
              </a:ext>
            </a:extLst>
          </p:cNvPr>
          <p:cNvCxnSpPr>
            <a:cxnSpLocks/>
          </p:cNvCxnSpPr>
          <p:nvPr/>
        </p:nvCxnSpPr>
        <p:spPr>
          <a:xfrm>
            <a:off x="4390103" y="1128207"/>
            <a:ext cx="3569110" cy="2974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eur droit 21">
            <a:extLst>
              <a:ext uri="{FF2B5EF4-FFF2-40B4-BE49-F238E27FC236}">
                <a16:creationId xmlns:a16="http://schemas.microsoft.com/office/drawing/2014/main" id="{1FF713B4-842F-1045-AC94-E721291AEDF9}"/>
              </a:ext>
            </a:extLst>
          </p:cNvPr>
          <p:cNvCxnSpPr>
            <a:cxnSpLocks/>
          </p:cNvCxnSpPr>
          <p:nvPr/>
        </p:nvCxnSpPr>
        <p:spPr>
          <a:xfrm>
            <a:off x="3288890" y="1096705"/>
            <a:ext cx="1337187"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ZoneTexte 22">
            <a:extLst>
              <a:ext uri="{FF2B5EF4-FFF2-40B4-BE49-F238E27FC236}">
                <a16:creationId xmlns:a16="http://schemas.microsoft.com/office/drawing/2014/main" id="{A288960E-68AB-854F-A7FD-05235A07959E}"/>
              </a:ext>
            </a:extLst>
          </p:cNvPr>
          <p:cNvSpPr txBox="1"/>
          <p:nvPr/>
        </p:nvSpPr>
        <p:spPr>
          <a:xfrm>
            <a:off x="7927744" y="1241016"/>
            <a:ext cx="1140056" cy="369332"/>
          </a:xfrm>
          <a:prstGeom prst="rect">
            <a:avLst/>
          </a:prstGeom>
          <a:noFill/>
        </p:spPr>
        <p:txBody>
          <a:bodyPr wrap="none" rtlCol="0">
            <a:spAutoFit/>
          </a:bodyPr>
          <a:lstStyle/>
          <a:p>
            <a:r>
              <a:rPr lang="fr-FR" dirty="0"/>
              <a:t>La source</a:t>
            </a:r>
          </a:p>
        </p:txBody>
      </p:sp>
      <p:cxnSp>
        <p:nvCxnSpPr>
          <p:cNvPr id="26" name="Connecteur droit avec flèche 25">
            <a:extLst>
              <a:ext uri="{FF2B5EF4-FFF2-40B4-BE49-F238E27FC236}">
                <a16:creationId xmlns:a16="http://schemas.microsoft.com/office/drawing/2014/main" id="{B368F4BF-F4B6-A641-BB74-BCDA7322C204}"/>
              </a:ext>
            </a:extLst>
          </p:cNvPr>
          <p:cNvCxnSpPr>
            <a:cxnSpLocks/>
          </p:cNvCxnSpPr>
          <p:nvPr/>
        </p:nvCxnSpPr>
        <p:spPr>
          <a:xfrm>
            <a:off x="7337693" y="1016742"/>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eur droit 26">
            <a:extLst>
              <a:ext uri="{FF2B5EF4-FFF2-40B4-BE49-F238E27FC236}">
                <a16:creationId xmlns:a16="http://schemas.microsoft.com/office/drawing/2014/main" id="{1B8B2F1E-FCBC-8947-A5B6-EB429026744D}"/>
              </a:ext>
            </a:extLst>
          </p:cNvPr>
          <p:cNvCxnSpPr>
            <a:cxnSpLocks/>
          </p:cNvCxnSpPr>
          <p:nvPr/>
        </p:nvCxnSpPr>
        <p:spPr>
          <a:xfrm>
            <a:off x="4725223" y="1088598"/>
            <a:ext cx="2506403" cy="0"/>
          </a:xfrm>
          <a:prstGeom prst="line">
            <a:avLst/>
          </a:prstGeom>
        </p:spPr>
        <p:style>
          <a:lnRef idx="2">
            <a:schemeClr val="accent2"/>
          </a:lnRef>
          <a:fillRef idx="0">
            <a:schemeClr val="accent2"/>
          </a:fillRef>
          <a:effectRef idx="1">
            <a:schemeClr val="accent2"/>
          </a:effectRef>
          <a:fontRef idx="minor">
            <a:schemeClr val="tx1"/>
          </a:fontRef>
        </p:style>
      </p:cxnSp>
      <p:sp>
        <p:nvSpPr>
          <p:cNvPr id="28" name="ZoneTexte 27">
            <a:extLst>
              <a:ext uri="{FF2B5EF4-FFF2-40B4-BE49-F238E27FC236}">
                <a16:creationId xmlns:a16="http://schemas.microsoft.com/office/drawing/2014/main" id="{A48FA271-7EDE-DA4E-9966-CE4B25EEFF15}"/>
              </a:ext>
            </a:extLst>
          </p:cNvPr>
          <p:cNvSpPr txBox="1"/>
          <p:nvPr/>
        </p:nvSpPr>
        <p:spPr>
          <a:xfrm>
            <a:off x="8344592" y="832076"/>
            <a:ext cx="1602490" cy="369332"/>
          </a:xfrm>
          <a:prstGeom prst="rect">
            <a:avLst/>
          </a:prstGeom>
          <a:noFill/>
        </p:spPr>
        <p:txBody>
          <a:bodyPr wrap="none" rtlCol="0">
            <a:spAutoFit/>
          </a:bodyPr>
          <a:lstStyle/>
          <a:p>
            <a:r>
              <a:rPr lang="fr-FR" dirty="0"/>
              <a:t>L’adresse Web</a:t>
            </a:r>
          </a:p>
        </p:txBody>
      </p:sp>
      <p:sp>
        <p:nvSpPr>
          <p:cNvPr id="33" name="Rectangle 32">
            <a:extLst>
              <a:ext uri="{FF2B5EF4-FFF2-40B4-BE49-F238E27FC236}">
                <a16:creationId xmlns:a16="http://schemas.microsoft.com/office/drawing/2014/main" id="{52C7EB17-EA48-914E-B807-AB835A6CCEED}"/>
              </a:ext>
            </a:extLst>
          </p:cNvPr>
          <p:cNvSpPr/>
          <p:nvPr/>
        </p:nvSpPr>
        <p:spPr>
          <a:xfrm>
            <a:off x="1356631" y="1076862"/>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C0F2BA76-132B-BC4D-B3A3-1874BF61B6A7}"/>
              </a:ext>
            </a:extLst>
          </p:cNvPr>
          <p:cNvSpPr/>
          <p:nvPr/>
        </p:nvSpPr>
        <p:spPr>
          <a:xfrm>
            <a:off x="4213012" y="6156273"/>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Connecteur droit avec flèche 40">
            <a:extLst>
              <a:ext uri="{FF2B5EF4-FFF2-40B4-BE49-F238E27FC236}">
                <a16:creationId xmlns:a16="http://schemas.microsoft.com/office/drawing/2014/main" id="{1A5BB902-37A4-A546-9A86-D8A87BC9CD9B}"/>
              </a:ext>
            </a:extLst>
          </p:cNvPr>
          <p:cNvCxnSpPr>
            <a:stCxn id="33" idx="1"/>
          </p:cNvCxnSpPr>
          <p:nvPr/>
        </p:nvCxnSpPr>
        <p:spPr>
          <a:xfrm flipH="1">
            <a:off x="835742" y="1176903"/>
            <a:ext cx="520889" cy="114351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cxnSp>
        <p:nvCxnSpPr>
          <p:cNvPr id="42" name="Connecteur droit avec flèche 41">
            <a:extLst>
              <a:ext uri="{FF2B5EF4-FFF2-40B4-BE49-F238E27FC236}">
                <a16:creationId xmlns:a16="http://schemas.microsoft.com/office/drawing/2014/main" id="{9BD60B06-7D08-B24E-A22A-1D1782E9DD1C}"/>
              </a:ext>
            </a:extLst>
          </p:cNvPr>
          <p:cNvCxnSpPr>
            <a:cxnSpLocks/>
            <a:endCxn id="45" idx="2"/>
          </p:cNvCxnSpPr>
          <p:nvPr/>
        </p:nvCxnSpPr>
        <p:spPr>
          <a:xfrm flipH="1" flipV="1">
            <a:off x="722755" y="2744133"/>
            <a:ext cx="3490260" cy="3412143"/>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45" name="ZoneTexte 44">
            <a:extLst>
              <a:ext uri="{FF2B5EF4-FFF2-40B4-BE49-F238E27FC236}">
                <a16:creationId xmlns:a16="http://schemas.microsoft.com/office/drawing/2014/main" id="{1C64B8A9-83B3-994A-9A14-FD8F23E641EB}"/>
              </a:ext>
            </a:extLst>
          </p:cNvPr>
          <p:cNvSpPr txBox="1"/>
          <p:nvPr/>
        </p:nvSpPr>
        <p:spPr>
          <a:xfrm>
            <a:off x="64562" y="2374801"/>
            <a:ext cx="1316386" cy="369332"/>
          </a:xfrm>
          <a:prstGeom prst="rect">
            <a:avLst/>
          </a:prstGeom>
          <a:noFill/>
        </p:spPr>
        <p:txBody>
          <a:bodyPr wrap="none" rtlCol="0">
            <a:spAutoFit/>
          </a:bodyPr>
          <a:lstStyle/>
          <a:p>
            <a:r>
              <a:rPr lang="fr-FR" dirty="0"/>
              <a:t>Un numéro</a:t>
            </a:r>
          </a:p>
        </p:txBody>
      </p:sp>
      <p:cxnSp>
        <p:nvCxnSpPr>
          <p:cNvPr id="48" name="Connecteur droit avec flèche 47">
            <a:extLst>
              <a:ext uri="{FF2B5EF4-FFF2-40B4-BE49-F238E27FC236}">
                <a16:creationId xmlns:a16="http://schemas.microsoft.com/office/drawing/2014/main" id="{DC4D0E48-ED4C-EB4E-B1FB-F6122FCE4AFC}"/>
              </a:ext>
            </a:extLst>
          </p:cNvPr>
          <p:cNvCxnSpPr>
            <a:cxnSpLocks/>
          </p:cNvCxnSpPr>
          <p:nvPr/>
        </p:nvCxnSpPr>
        <p:spPr>
          <a:xfrm flipH="1">
            <a:off x="2025445" y="414112"/>
            <a:ext cx="1648329" cy="714095"/>
          </a:xfrm>
          <a:prstGeom prst="straightConnector1">
            <a:avLst/>
          </a:prstGeom>
          <a:ln w="19050">
            <a:solidFill>
              <a:srgbClr val="7030A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0" name="Parenthèse fermante 49">
            <a:extLst>
              <a:ext uri="{FF2B5EF4-FFF2-40B4-BE49-F238E27FC236}">
                <a16:creationId xmlns:a16="http://schemas.microsoft.com/office/drawing/2014/main" id="{77516F14-262E-D040-BD22-017D4A21517E}"/>
              </a:ext>
            </a:extLst>
          </p:cNvPr>
          <p:cNvSpPr/>
          <p:nvPr/>
        </p:nvSpPr>
        <p:spPr>
          <a:xfrm>
            <a:off x="7296943" y="2744133"/>
            <a:ext cx="170974" cy="309712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51" name="ZoneTexte 50">
            <a:extLst>
              <a:ext uri="{FF2B5EF4-FFF2-40B4-BE49-F238E27FC236}">
                <a16:creationId xmlns:a16="http://schemas.microsoft.com/office/drawing/2014/main" id="{01209552-335B-244C-B7AB-FC19273DC651}"/>
              </a:ext>
            </a:extLst>
          </p:cNvPr>
          <p:cNvSpPr txBox="1"/>
          <p:nvPr/>
        </p:nvSpPr>
        <p:spPr>
          <a:xfrm>
            <a:off x="7579056" y="3544080"/>
            <a:ext cx="2781555" cy="1477328"/>
          </a:xfrm>
          <a:prstGeom prst="rect">
            <a:avLst/>
          </a:prstGeom>
          <a:noFill/>
        </p:spPr>
        <p:txBody>
          <a:bodyPr wrap="square" rtlCol="0">
            <a:spAutoFit/>
          </a:bodyPr>
          <a:lstStyle/>
          <a:p>
            <a:r>
              <a:rPr lang="fr-FR" dirty="0"/>
              <a:t>Des balises &lt;</a:t>
            </a:r>
            <a:r>
              <a:rPr lang="fr-FR" dirty="0" err="1"/>
              <a:t>list</a:t>
            </a:r>
            <a:r>
              <a:rPr lang="fr-FR" dirty="0"/>
              <a:t>&gt; avec un attribut </a:t>
            </a:r>
            <a:r>
              <a:rPr lang="fr-FR" i="1" dirty="0" err="1"/>
              <a:t>subtype</a:t>
            </a:r>
            <a:endParaRPr lang="fr-FR" i="1" dirty="0"/>
          </a:p>
          <a:p>
            <a:r>
              <a:rPr lang="fr-FR" dirty="0"/>
              <a:t>Dans celles-ci des &lt;item&gt;</a:t>
            </a:r>
          </a:p>
          <a:p>
            <a:r>
              <a:rPr lang="fr-FR" dirty="0"/>
              <a:t>pour chaque entrée bibliographique</a:t>
            </a:r>
          </a:p>
        </p:txBody>
      </p:sp>
      <p:sp>
        <p:nvSpPr>
          <p:cNvPr id="4" name="Title 3">
            <a:extLst>
              <a:ext uri="{FF2B5EF4-FFF2-40B4-BE49-F238E27FC236}">
                <a16:creationId xmlns:a16="http://schemas.microsoft.com/office/drawing/2014/main" id="{B82B1247-4FD6-4823-8011-A59DE8FCF367}"/>
              </a:ext>
            </a:extLst>
          </p:cNvPr>
          <p:cNvSpPr>
            <a:spLocks noGrp="1"/>
          </p:cNvSpPr>
          <p:nvPr>
            <p:ph type="title"/>
          </p:nvPr>
        </p:nvSpPr>
        <p:spPr>
          <a:xfrm>
            <a:off x="7701834" y="-127711"/>
            <a:ext cx="3299778" cy="1325563"/>
          </a:xfrm>
        </p:spPr>
        <p:txBody>
          <a:bodyPr/>
          <a:lstStyle/>
          <a:p>
            <a:r>
              <a:rPr lang="fr-FR" dirty="0"/>
              <a:t>&lt;div&gt; biblio</a:t>
            </a:r>
          </a:p>
        </p:txBody>
      </p:sp>
      <p:sp>
        <p:nvSpPr>
          <p:cNvPr id="2" name="Espace réservé du numéro de diapositive 1">
            <a:extLst>
              <a:ext uri="{FF2B5EF4-FFF2-40B4-BE49-F238E27FC236}">
                <a16:creationId xmlns:a16="http://schemas.microsoft.com/office/drawing/2014/main" id="{3DD4AE22-4F43-46D5-88B1-3C2985451627}"/>
              </a:ext>
            </a:extLst>
          </p:cNvPr>
          <p:cNvSpPr>
            <a:spLocks noGrp="1"/>
          </p:cNvSpPr>
          <p:nvPr>
            <p:ph type="sldNum" sz="quarter" idx="12"/>
          </p:nvPr>
        </p:nvSpPr>
        <p:spPr/>
        <p:txBody>
          <a:bodyPr/>
          <a:lstStyle/>
          <a:p>
            <a:fld id="{4FAB73BC-B049-4115-A692-8D63A059BFB8}" type="slidenum">
              <a:rPr lang="en-US" smtClean="0"/>
              <a:t>33</a:t>
            </a:fld>
            <a:endParaRPr lang="en-US" dirty="0"/>
          </a:p>
        </p:txBody>
      </p:sp>
      <p:pic>
        <p:nvPicPr>
          <p:cNvPr id="20" name="Picture 19">
            <a:extLst>
              <a:ext uri="{FF2B5EF4-FFF2-40B4-BE49-F238E27FC236}">
                <a16:creationId xmlns:a16="http://schemas.microsoft.com/office/drawing/2014/main" id="{9932936B-FA2C-4857-8427-3321DB9F21E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24" name="Picture 23">
            <a:extLst>
              <a:ext uri="{FF2B5EF4-FFF2-40B4-BE49-F238E27FC236}">
                <a16:creationId xmlns:a16="http://schemas.microsoft.com/office/drawing/2014/main" id="{C2E349E2-C810-4134-9E7B-19DC0974F7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40754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392E8D01-E57B-D440-947C-912AFEE81CF8}"/>
              </a:ext>
            </a:extLst>
          </p:cNvPr>
          <p:cNvPicPr>
            <a:picLocks noChangeAspect="1"/>
          </p:cNvPicPr>
          <p:nvPr/>
        </p:nvPicPr>
        <p:blipFill rotWithShape="1">
          <a:blip r:embed="rId2">
            <a:extLst>
              <a:ext uri="{28A0092B-C50C-407E-A947-70E740481C1C}">
                <a14:useLocalDpi xmlns:a14="http://schemas.microsoft.com/office/drawing/2010/main" val="0"/>
              </a:ext>
            </a:extLst>
          </a:blip>
          <a:srcRect l="10013"/>
          <a:stretch/>
        </p:blipFill>
        <p:spPr>
          <a:xfrm>
            <a:off x="484880" y="1863921"/>
            <a:ext cx="8728066" cy="3130158"/>
          </a:xfrm>
          <a:prstGeom prst="rect">
            <a:avLst/>
          </a:prstGeom>
        </p:spPr>
      </p:pic>
      <p:sp>
        <p:nvSpPr>
          <p:cNvPr id="10" name="Flèche vers la droite 9">
            <a:extLst>
              <a:ext uri="{FF2B5EF4-FFF2-40B4-BE49-F238E27FC236}">
                <a16:creationId xmlns:a16="http://schemas.microsoft.com/office/drawing/2014/main" id="{C3242AFD-4203-3F4A-8343-43956530CCAB}"/>
              </a:ext>
            </a:extLst>
          </p:cNvPr>
          <p:cNvSpPr/>
          <p:nvPr/>
        </p:nvSpPr>
        <p:spPr>
          <a:xfrm>
            <a:off x="484880" y="2987040"/>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a droite 24">
            <a:extLst>
              <a:ext uri="{FF2B5EF4-FFF2-40B4-BE49-F238E27FC236}">
                <a16:creationId xmlns:a16="http://schemas.microsoft.com/office/drawing/2014/main" id="{B22B42B7-697E-F142-8BFC-F39D2ADE5A1B}"/>
              </a:ext>
            </a:extLst>
          </p:cNvPr>
          <p:cNvSpPr/>
          <p:nvPr/>
        </p:nvSpPr>
        <p:spPr>
          <a:xfrm>
            <a:off x="484880" y="3998828"/>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a droite 28">
            <a:extLst>
              <a:ext uri="{FF2B5EF4-FFF2-40B4-BE49-F238E27FC236}">
                <a16:creationId xmlns:a16="http://schemas.microsoft.com/office/drawing/2014/main" id="{2840B92A-9F26-8441-870E-CFCBCD7896CC}"/>
              </a:ext>
            </a:extLst>
          </p:cNvPr>
          <p:cNvSpPr/>
          <p:nvPr/>
        </p:nvSpPr>
        <p:spPr>
          <a:xfrm>
            <a:off x="1097280" y="3480668"/>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30" name="Flèche vers la droite 29">
            <a:extLst>
              <a:ext uri="{FF2B5EF4-FFF2-40B4-BE49-F238E27FC236}">
                <a16:creationId xmlns:a16="http://schemas.microsoft.com/office/drawing/2014/main" id="{DBCDE19B-D3FF-F14D-97F2-AEFAA4B7731B}"/>
              </a:ext>
            </a:extLst>
          </p:cNvPr>
          <p:cNvSpPr/>
          <p:nvPr/>
        </p:nvSpPr>
        <p:spPr>
          <a:xfrm>
            <a:off x="1127760" y="4253243"/>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cxnSp>
        <p:nvCxnSpPr>
          <p:cNvPr id="31" name="Connecteur droit avec flèche 30">
            <a:extLst>
              <a:ext uri="{FF2B5EF4-FFF2-40B4-BE49-F238E27FC236}">
                <a16:creationId xmlns:a16="http://schemas.microsoft.com/office/drawing/2014/main" id="{7FDF3E60-79B7-7043-9880-A196C4EB149E}"/>
              </a:ext>
            </a:extLst>
          </p:cNvPr>
          <p:cNvCxnSpPr>
            <a:cxnSpLocks/>
          </p:cNvCxnSpPr>
          <p:nvPr/>
        </p:nvCxnSpPr>
        <p:spPr>
          <a:xfrm flipV="1">
            <a:off x="5989320" y="1610348"/>
            <a:ext cx="1938424" cy="13766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eur droit 31">
            <a:extLst>
              <a:ext uri="{FF2B5EF4-FFF2-40B4-BE49-F238E27FC236}">
                <a16:creationId xmlns:a16="http://schemas.microsoft.com/office/drawing/2014/main" id="{4932CF48-BC4A-4F43-841F-69D892105180}"/>
              </a:ext>
            </a:extLst>
          </p:cNvPr>
          <p:cNvCxnSpPr>
            <a:cxnSpLocks/>
          </p:cNvCxnSpPr>
          <p:nvPr/>
        </p:nvCxnSpPr>
        <p:spPr>
          <a:xfrm>
            <a:off x="4523330" y="3215065"/>
            <a:ext cx="2045110"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18BDCE59-20D8-5840-A719-827FB76D9B92}"/>
              </a:ext>
            </a:extLst>
          </p:cNvPr>
          <p:cNvSpPr txBox="1"/>
          <p:nvPr/>
        </p:nvSpPr>
        <p:spPr>
          <a:xfrm>
            <a:off x="7912743" y="1404957"/>
            <a:ext cx="1140056" cy="369332"/>
          </a:xfrm>
          <a:prstGeom prst="rect">
            <a:avLst/>
          </a:prstGeom>
          <a:noFill/>
        </p:spPr>
        <p:txBody>
          <a:bodyPr wrap="none" rtlCol="0">
            <a:spAutoFit/>
          </a:bodyPr>
          <a:lstStyle/>
          <a:p>
            <a:r>
              <a:rPr lang="fr-FR" dirty="0"/>
              <a:t>La source</a:t>
            </a:r>
          </a:p>
        </p:txBody>
      </p:sp>
      <p:cxnSp>
        <p:nvCxnSpPr>
          <p:cNvPr id="35" name="Connecteur droit 34">
            <a:extLst>
              <a:ext uri="{FF2B5EF4-FFF2-40B4-BE49-F238E27FC236}">
                <a16:creationId xmlns:a16="http://schemas.microsoft.com/office/drawing/2014/main" id="{4D7FB5DB-F1FC-FB46-915E-721128D21EAA}"/>
              </a:ext>
            </a:extLst>
          </p:cNvPr>
          <p:cNvCxnSpPr>
            <a:cxnSpLocks/>
          </p:cNvCxnSpPr>
          <p:nvPr/>
        </p:nvCxnSpPr>
        <p:spPr>
          <a:xfrm>
            <a:off x="4523330" y="4212188"/>
            <a:ext cx="146599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Connecteur droit avec flèche 36">
            <a:extLst>
              <a:ext uri="{FF2B5EF4-FFF2-40B4-BE49-F238E27FC236}">
                <a16:creationId xmlns:a16="http://schemas.microsoft.com/office/drawing/2014/main" id="{37B63931-C2A8-B047-864C-6FD5689E32EB}"/>
              </a:ext>
            </a:extLst>
          </p:cNvPr>
          <p:cNvCxnSpPr>
            <a:cxnSpLocks/>
          </p:cNvCxnSpPr>
          <p:nvPr/>
        </p:nvCxnSpPr>
        <p:spPr>
          <a:xfrm flipV="1">
            <a:off x="5882640" y="1762748"/>
            <a:ext cx="2197504" cy="2236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Connecteur droit avec flèche 37">
            <a:extLst>
              <a:ext uri="{FF2B5EF4-FFF2-40B4-BE49-F238E27FC236}">
                <a16:creationId xmlns:a16="http://schemas.microsoft.com/office/drawing/2014/main" id="{86255685-515A-954A-96B5-84A5D6C985A9}"/>
              </a:ext>
            </a:extLst>
          </p:cNvPr>
          <p:cNvCxnSpPr>
            <a:cxnSpLocks/>
          </p:cNvCxnSpPr>
          <p:nvPr/>
        </p:nvCxnSpPr>
        <p:spPr>
          <a:xfrm flipV="1">
            <a:off x="8137998" y="2233253"/>
            <a:ext cx="1074948" cy="7269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Connecteur droit 38">
            <a:extLst>
              <a:ext uri="{FF2B5EF4-FFF2-40B4-BE49-F238E27FC236}">
                <a16:creationId xmlns:a16="http://schemas.microsoft.com/office/drawing/2014/main" id="{3B7A2A3A-325A-324D-928D-40D11411333F}"/>
              </a:ext>
            </a:extLst>
          </p:cNvPr>
          <p:cNvCxnSpPr>
            <a:cxnSpLocks/>
          </p:cNvCxnSpPr>
          <p:nvPr/>
        </p:nvCxnSpPr>
        <p:spPr>
          <a:xfrm>
            <a:off x="6792269" y="3215066"/>
            <a:ext cx="1690502" cy="7331"/>
          </a:xfrm>
          <a:prstGeom prst="line">
            <a:avLst/>
          </a:prstGeom>
        </p:spPr>
        <p:style>
          <a:lnRef idx="2">
            <a:schemeClr val="accent2"/>
          </a:lnRef>
          <a:fillRef idx="0">
            <a:schemeClr val="accent2"/>
          </a:fillRef>
          <a:effectRef idx="1">
            <a:schemeClr val="accent2"/>
          </a:effectRef>
          <a:fontRef idx="minor">
            <a:schemeClr val="tx1"/>
          </a:fontRef>
        </p:style>
      </p:cxnSp>
      <p:sp>
        <p:nvSpPr>
          <p:cNvPr id="40" name="ZoneTexte 39">
            <a:extLst>
              <a:ext uri="{FF2B5EF4-FFF2-40B4-BE49-F238E27FC236}">
                <a16:creationId xmlns:a16="http://schemas.microsoft.com/office/drawing/2014/main" id="{744240E2-D276-F244-8B6C-BF9F7A24C470}"/>
              </a:ext>
            </a:extLst>
          </p:cNvPr>
          <p:cNvSpPr txBox="1"/>
          <p:nvPr/>
        </p:nvSpPr>
        <p:spPr>
          <a:xfrm>
            <a:off x="9052799" y="1863921"/>
            <a:ext cx="1463862" cy="369332"/>
          </a:xfrm>
          <a:prstGeom prst="rect">
            <a:avLst/>
          </a:prstGeom>
          <a:noFill/>
        </p:spPr>
        <p:txBody>
          <a:bodyPr wrap="none" rtlCol="0">
            <a:spAutoFit/>
          </a:bodyPr>
          <a:lstStyle/>
          <a:p>
            <a:r>
              <a:rPr lang="fr-FR" dirty="0"/>
              <a:t>Un sous-type</a:t>
            </a:r>
          </a:p>
        </p:txBody>
      </p:sp>
      <p:cxnSp>
        <p:nvCxnSpPr>
          <p:cNvPr id="43" name="Connecteur droit 42">
            <a:extLst>
              <a:ext uri="{FF2B5EF4-FFF2-40B4-BE49-F238E27FC236}">
                <a16:creationId xmlns:a16="http://schemas.microsoft.com/office/drawing/2014/main" id="{3D2D2A15-6020-5C41-B034-600C84339E1B}"/>
              </a:ext>
            </a:extLst>
          </p:cNvPr>
          <p:cNvCxnSpPr>
            <a:cxnSpLocks/>
          </p:cNvCxnSpPr>
          <p:nvPr/>
        </p:nvCxnSpPr>
        <p:spPr>
          <a:xfrm flipV="1">
            <a:off x="6096000" y="4234185"/>
            <a:ext cx="1738189"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Connecteur droit avec flèche 46">
            <a:extLst>
              <a:ext uri="{FF2B5EF4-FFF2-40B4-BE49-F238E27FC236}">
                <a16:creationId xmlns:a16="http://schemas.microsoft.com/office/drawing/2014/main" id="{AC4BBEEB-A53F-124A-9CA8-3FDF70F75173}"/>
              </a:ext>
            </a:extLst>
          </p:cNvPr>
          <p:cNvCxnSpPr>
            <a:cxnSpLocks/>
          </p:cNvCxnSpPr>
          <p:nvPr/>
        </p:nvCxnSpPr>
        <p:spPr>
          <a:xfrm flipV="1">
            <a:off x="7467193" y="2254685"/>
            <a:ext cx="1925207" cy="17225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Connecteur droit 52">
            <a:extLst>
              <a:ext uri="{FF2B5EF4-FFF2-40B4-BE49-F238E27FC236}">
                <a16:creationId xmlns:a16="http://schemas.microsoft.com/office/drawing/2014/main" id="{1B1129CF-28CF-2D4D-9300-B7B56A80EB97}"/>
              </a:ext>
            </a:extLst>
          </p:cNvPr>
          <p:cNvCxnSpPr>
            <a:cxnSpLocks/>
          </p:cNvCxnSpPr>
          <p:nvPr/>
        </p:nvCxnSpPr>
        <p:spPr>
          <a:xfrm>
            <a:off x="2349769" y="3715216"/>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5" name="Connecteur droit 54">
            <a:extLst>
              <a:ext uri="{FF2B5EF4-FFF2-40B4-BE49-F238E27FC236}">
                <a16:creationId xmlns:a16="http://schemas.microsoft.com/office/drawing/2014/main" id="{594E592A-262B-E44E-AD83-DCFC7573EB37}"/>
              </a:ext>
            </a:extLst>
          </p:cNvPr>
          <p:cNvCxnSpPr>
            <a:cxnSpLocks/>
          </p:cNvCxnSpPr>
          <p:nvPr/>
        </p:nvCxnSpPr>
        <p:spPr>
          <a:xfrm>
            <a:off x="2320693" y="4508979"/>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6" name="Connecteur droit avec flèche 55">
            <a:extLst>
              <a:ext uri="{FF2B5EF4-FFF2-40B4-BE49-F238E27FC236}">
                <a16:creationId xmlns:a16="http://schemas.microsoft.com/office/drawing/2014/main" id="{D0DAF633-2DBD-E04A-8D2B-D771A0C08946}"/>
              </a:ext>
            </a:extLst>
          </p:cNvPr>
          <p:cNvCxnSpPr>
            <a:cxnSpLocks/>
          </p:cNvCxnSpPr>
          <p:nvPr/>
        </p:nvCxnSpPr>
        <p:spPr>
          <a:xfrm flipH="1">
            <a:off x="2291915" y="3766136"/>
            <a:ext cx="1150289" cy="1220733"/>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8" name="Connecteur droit avec flèche 57">
            <a:extLst>
              <a:ext uri="{FF2B5EF4-FFF2-40B4-BE49-F238E27FC236}">
                <a16:creationId xmlns:a16="http://schemas.microsoft.com/office/drawing/2014/main" id="{9ED43D90-F6A6-CB41-BCCA-DF3505AD67C1}"/>
              </a:ext>
            </a:extLst>
          </p:cNvPr>
          <p:cNvCxnSpPr>
            <a:cxnSpLocks/>
          </p:cNvCxnSpPr>
          <p:nvPr/>
        </p:nvCxnSpPr>
        <p:spPr>
          <a:xfrm flipH="1">
            <a:off x="2444316" y="4508979"/>
            <a:ext cx="1119325" cy="63029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60" name="ZoneTexte 59">
            <a:extLst>
              <a:ext uri="{FF2B5EF4-FFF2-40B4-BE49-F238E27FC236}">
                <a16:creationId xmlns:a16="http://schemas.microsoft.com/office/drawing/2014/main" id="{D00F0B2F-90B2-D040-924E-EDE16CE38AFF}"/>
              </a:ext>
            </a:extLst>
          </p:cNvPr>
          <p:cNvSpPr txBox="1"/>
          <p:nvPr/>
        </p:nvSpPr>
        <p:spPr>
          <a:xfrm>
            <a:off x="853724" y="5015692"/>
            <a:ext cx="1602490" cy="369332"/>
          </a:xfrm>
          <a:prstGeom prst="rect">
            <a:avLst/>
          </a:prstGeom>
          <a:noFill/>
        </p:spPr>
        <p:txBody>
          <a:bodyPr wrap="none" rtlCol="0">
            <a:spAutoFit/>
          </a:bodyPr>
          <a:lstStyle/>
          <a:p>
            <a:r>
              <a:rPr lang="fr-FR" dirty="0"/>
              <a:t>L’adresse Web</a:t>
            </a:r>
          </a:p>
        </p:txBody>
      </p:sp>
      <p:cxnSp>
        <p:nvCxnSpPr>
          <p:cNvPr id="61" name="Connecteur droit 60">
            <a:extLst>
              <a:ext uri="{FF2B5EF4-FFF2-40B4-BE49-F238E27FC236}">
                <a16:creationId xmlns:a16="http://schemas.microsoft.com/office/drawing/2014/main" id="{443C5313-28EA-5C43-BACA-63DBFC5CF18F}"/>
              </a:ext>
            </a:extLst>
          </p:cNvPr>
          <p:cNvCxnSpPr>
            <a:cxnSpLocks/>
          </p:cNvCxnSpPr>
          <p:nvPr/>
        </p:nvCxnSpPr>
        <p:spPr>
          <a:xfrm>
            <a:off x="4373809" y="3735656"/>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3" name="Connecteur droit 62">
            <a:extLst>
              <a:ext uri="{FF2B5EF4-FFF2-40B4-BE49-F238E27FC236}">
                <a16:creationId xmlns:a16="http://schemas.microsoft.com/office/drawing/2014/main" id="{04E89D34-8F9F-DA4F-9B01-0A0E3D772932}"/>
              </a:ext>
            </a:extLst>
          </p:cNvPr>
          <p:cNvCxnSpPr>
            <a:cxnSpLocks/>
          </p:cNvCxnSpPr>
          <p:nvPr/>
        </p:nvCxnSpPr>
        <p:spPr>
          <a:xfrm>
            <a:off x="4373809" y="4498939"/>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4" name="Connecteur droit avec flèche 63">
            <a:extLst>
              <a:ext uri="{FF2B5EF4-FFF2-40B4-BE49-F238E27FC236}">
                <a16:creationId xmlns:a16="http://schemas.microsoft.com/office/drawing/2014/main" id="{35049FF5-ABCA-2A40-AFCA-7650F4233CF8}"/>
              </a:ext>
            </a:extLst>
          </p:cNvPr>
          <p:cNvCxnSpPr>
            <a:cxnSpLocks/>
          </p:cNvCxnSpPr>
          <p:nvPr/>
        </p:nvCxnSpPr>
        <p:spPr>
          <a:xfrm>
            <a:off x="4584042" y="3733499"/>
            <a:ext cx="1293420" cy="970895"/>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66" name="Connecteur droit avec flèche 65">
            <a:extLst>
              <a:ext uri="{FF2B5EF4-FFF2-40B4-BE49-F238E27FC236}">
                <a16:creationId xmlns:a16="http://schemas.microsoft.com/office/drawing/2014/main" id="{C66E105A-A980-D84F-A930-50F435AE47D6}"/>
              </a:ext>
            </a:extLst>
          </p:cNvPr>
          <p:cNvCxnSpPr>
            <a:cxnSpLocks/>
          </p:cNvCxnSpPr>
          <p:nvPr/>
        </p:nvCxnSpPr>
        <p:spPr>
          <a:xfrm>
            <a:off x="4595443" y="4508979"/>
            <a:ext cx="1218292" cy="349237"/>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69" name="ZoneTexte 68">
            <a:extLst>
              <a:ext uri="{FF2B5EF4-FFF2-40B4-BE49-F238E27FC236}">
                <a16:creationId xmlns:a16="http://schemas.microsoft.com/office/drawing/2014/main" id="{2B159E7E-57FE-A245-8976-952256DE12B9}"/>
              </a:ext>
            </a:extLst>
          </p:cNvPr>
          <p:cNvSpPr txBox="1"/>
          <p:nvPr/>
        </p:nvSpPr>
        <p:spPr>
          <a:xfrm>
            <a:off x="5845138" y="4663103"/>
            <a:ext cx="1322798" cy="369332"/>
          </a:xfrm>
          <a:prstGeom prst="rect">
            <a:avLst/>
          </a:prstGeom>
          <a:noFill/>
        </p:spPr>
        <p:txBody>
          <a:bodyPr wrap="none" rtlCol="0">
            <a:spAutoFit/>
          </a:bodyPr>
          <a:lstStyle/>
          <a:p>
            <a:r>
              <a:rPr lang="fr-FR" dirty="0"/>
              <a:t>Description</a:t>
            </a:r>
          </a:p>
        </p:txBody>
      </p:sp>
      <p:sp>
        <p:nvSpPr>
          <p:cNvPr id="4" name="Title 3">
            <a:extLst>
              <a:ext uri="{FF2B5EF4-FFF2-40B4-BE49-F238E27FC236}">
                <a16:creationId xmlns:a16="http://schemas.microsoft.com/office/drawing/2014/main" id="{B7997C2E-1FE1-4E78-B767-6DBD8FB07449}"/>
              </a:ext>
            </a:extLst>
          </p:cNvPr>
          <p:cNvSpPr>
            <a:spLocks noGrp="1"/>
          </p:cNvSpPr>
          <p:nvPr>
            <p:ph type="title"/>
          </p:nvPr>
        </p:nvSpPr>
        <p:spPr/>
        <p:txBody>
          <a:bodyPr/>
          <a:lstStyle/>
          <a:p>
            <a:r>
              <a:rPr lang="fr-FR" dirty="0"/>
              <a:t>&lt;div&gt; adresses Web </a:t>
            </a:r>
          </a:p>
        </p:txBody>
      </p:sp>
      <p:sp>
        <p:nvSpPr>
          <p:cNvPr id="2" name="Espace réservé du numéro de diapositive 1">
            <a:extLst>
              <a:ext uri="{FF2B5EF4-FFF2-40B4-BE49-F238E27FC236}">
                <a16:creationId xmlns:a16="http://schemas.microsoft.com/office/drawing/2014/main" id="{F5895430-ABF5-465F-9BAC-8F0B10D38A47}"/>
              </a:ext>
            </a:extLst>
          </p:cNvPr>
          <p:cNvSpPr>
            <a:spLocks noGrp="1"/>
          </p:cNvSpPr>
          <p:nvPr>
            <p:ph type="sldNum" sz="quarter" idx="12"/>
          </p:nvPr>
        </p:nvSpPr>
        <p:spPr/>
        <p:txBody>
          <a:bodyPr/>
          <a:lstStyle/>
          <a:p>
            <a:fld id="{4FAB73BC-B049-4115-A692-8D63A059BFB8}" type="slidenum">
              <a:rPr lang="en-US" smtClean="0"/>
              <a:t>34</a:t>
            </a:fld>
            <a:endParaRPr lang="en-US" dirty="0"/>
          </a:p>
        </p:txBody>
      </p:sp>
      <p:pic>
        <p:nvPicPr>
          <p:cNvPr id="33" name="Picture 32">
            <a:extLst>
              <a:ext uri="{FF2B5EF4-FFF2-40B4-BE49-F238E27FC236}">
                <a16:creationId xmlns:a16="http://schemas.microsoft.com/office/drawing/2014/main" id="{88F6A527-ACBD-4E67-8ECD-16604FB1AD6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36" name="Picture 35">
            <a:extLst>
              <a:ext uri="{FF2B5EF4-FFF2-40B4-BE49-F238E27FC236}">
                <a16:creationId xmlns:a16="http://schemas.microsoft.com/office/drawing/2014/main" id="{569640B2-F880-4990-9B00-8734969BBC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90281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capture d’écran, ordinateur&#10;&#10;Description générée automatiquement">
            <a:extLst>
              <a:ext uri="{FF2B5EF4-FFF2-40B4-BE49-F238E27FC236}">
                <a16:creationId xmlns:a16="http://schemas.microsoft.com/office/drawing/2014/main" id="{E72E60A0-7AC7-7649-8E70-09792E0E216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99" t="9319" r="2315" b="31500"/>
          <a:stretch/>
        </p:blipFill>
        <p:spPr>
          <a:xfrm>
            <a:off x="250719" y="1319387"/>
            <a:ext cx="10651743" cy="4126136"/>
          </a:xfrm>
          <a:prstGeom prst="rect">
            <a:avLst/>
          </a:prstGeom>
        </p:spPr>
      </p:pic>
      <p:sp>
        <p:nvSpPr>
          <p:cNvPr id="13" name="ZoneTexte 12">
            <a:extLst>
              <a:ext uri="{FF2B5EF4-FFF2-40B4-BE49-F238E27FC236}">
                <a16:creationId xmlns:a16="http://schemas.microsoft.com/office/drawing/2014/main" id="{592301CD-CFF5-3141-94ED-514EE4D5BBD2}"/>
              </a:ext>
            </a:extLst>
          </p:cNvPr>
          <p:cNvSpPr txBox="1"/>
          <p:nvPr/>
        </p:nvSpPr>
        <p:spPr>
          <a:xfrm>
            <a:off x="464040" y="5716270"/>
            <a:ext cx="1963999" cy="369332"/>
          </a:xfrm>
          <a:prstGeom prst="rect">
            <a:avLst/>
          </a:prstGeom>
          <a:noFill/>
        </p:spPr>
        <p:txBody>
          <a:bodyPr wrap="none" rtlCol="0">
            <a:spAutoFit/>
          </a:bodyPr>
          <a:lstStyle/>
          <a:p>
            <a:r>
              <a:rPr lang="fr-FR" dirty="0"/>
              <a:t>1. Corpus XML</a:t>
            </a:r>
          </a:p>
        </p:txBody>
      </p:sp>
      <p:sp>
        <p:nvSpPr>
          <p:cNvPr id="15" name="ZoneTexte 14">
            <a:extLst>
              <a:ext uri="{FF2B5EF4-FFF2-40B4-BE49-F238E27FC236}">
                <a16:creationId xmlns:a16="http://schemas.microsoft.com/office/drawing/2014/main" id="{79FD97C1-25D0-5241-8090-8AABA49D34E6}"/>
              </a:ext>
            </a:extLst>
          </p:cNvPr>
          <p:cNvSpPr txBox="1"/>
          <p:nvPr/>
        </p:nvSpPr>
        <p:spPr>
          <a:xfrm>
            <a:off x="4055346" y="5700138"/>
            <a:ext cx="1866217" cy="369332"/>
          </a:xfrm>
          <a:prstGeom prst="rect">
            <a:avLst/>
          </a:prstGeom>
          <a:noFill/>
        </p:spPr>
        <p:txBody>
          <a:bodyPr wrap="none" rtlCol="0">
            <a:spAutoFit/>
          </a:bodyPr>
          <a:lstStyle/>
          <a:p>
            <a:r>
              <a:rPr lang="fr-FR" dirty="0"/>
              <a:t>2. Le fichier XSL</a:t>
            </a:r>
          </a:p>
        </p:txBody>
      </p:sp>
      <p:sp>
        <p:nvSpPr>
          <p:cNvPr id="16" name="ZoneTexte 15">
            <a:extLst>
              <a:ext uri="{FF2B5EF4-FFF2-40B4-BE49-F238E27FC236}">
                <a16:creationId xmlns:a16="http://schemas.microsoft.com/office/drawing/2014/main" id="{022A5587-4DB5-1A47-8525-29A4845BCC9A}"/>
              </a:ext>
            </a:extLst>
          </p:cNvPr>
          <p:cNvSpPr txBox="1"/>
          <p:nvPr/>
        </p:nvSpPr>
        <p:spPr>
          <a:xfrm>
            <a:off x="7337803" y="5732403"/>
            <a:ext cx="1669111" cy="369332"/>
          </a:xfrm>
          <a:prstGeom prst="rect">
            <a:avLst/>
          </a:prstGeom>
          <a:noFill/>
        </p:spPr>
        <p:txBody>
          <a:bodyPr wrap="none" rtlCol="0">
            <a:spAutoFit/>
          </a:bodyPr>
          <a:lstStyle/>
          <a:p>
            <a:r>
              <a:rPr lang="fr-FR" dirty="0"/>
              <a:t>3. Un résultat (.</a:t>
            </a:r>
            <a:r>
              <a:rPr lang="fr-FR" dirty="0" err="1"/>
              <a:t>xml</a:t>
            </a:r>
            <a:r>
              <a:rPr lang="fr-FR" dirty="0"/>
              <a:t>, .html, .</a:t>
            </a:r>
            <a:r>
              <a:rPr lang="fr-FR" dirty="0" err="1"/>
              <a:t>txt</a:t>
            </a:r>
            <a:r>
              <a:rPr lang="fr-FR" dirty="0"/>
              <a:t>, </a:t>
            </a:r>
            <a:r>
              <a:rPr lang="fr-FR" dirty="0" err="1"/>
              <a:t>etc</a:t>
            </a:r>
            <a:r>
              <a:rPr lang="fr-FR" dirty="0"/>
              <a:t>)</a:t>
            </a:r>
          </a:p>
        </p:txBody>
      </p:sp>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19" name="ZoneTexte 18">
            <a:extLst>
              <a:ext uri="{FF2B5EF4-FFF2-40B4-BE49-F238E27FC236}">
                <a16:creationId xmlns:a16="http://schemas.microsoft.com/office/drawing/2014/main" id="{734C8871-776E-A74A-8A69-0E3AA098CDBC}"/>
              </a:ext>
            </a:extLst>
          </p:cNvPr>
          <p:cNvSpPr txBox="1"/>
          <p:nvPr/>
        </p:nvSpPr>
        <p:spPr>
          <a:xfrm>
            <a:off x="2656639" y="5592974"/>
            <a:ext cx="492443" cy="646331"/>
          </a:xfrm>
          <a:prstGeom prst="rect">
            <a:avLst/>
          </a:prstGeom>
          <a:noFill/>
        </p:spPr>
        <p:txBody>
          <a:bodyPr wrap="none" rtlCol="0">
            <a:spAutoFit/>
          </a:bodyPr>
          <a:lstStyle/>
          <a:p>
            <a:r>
              <a:rPr lang="fr-FR" sz="3600" dirty="0"/>
              <a:t>+</a:t>
            </a:r>
          </a:p>
        </p:txBody>
      </p:sp>
      <p:sp>
        <p:nvSpPr>
          <p:cNvPr id="20" name="ZoneTexte 19">
            <a:extLst>
              <a:ext uri="{FF2B5EF4-FFF2-40B4-BE49-F238E27FC236}">
                <a16:creationId xmlns:a16="http://schemas.microsoft.com/office/drawing/2014/main" id="{806ACCA8-3A91-644E-A5C7-41E460ABC45E}"/>
              </a:ext>
            </a:extLst>
          </p:cNvPr>
          <p:cNvSpPr txBox="1"/>
          <p:nvPr/>
        </p:nvSpPr>
        <p:spPr>
          <a:xfrm>
            <a:off x="6765691" y="5561638"/>
            <a:ext cx="492443" cy="646331"/>
          </a:xfrm>
          <a:prstGeom prst="rect">
            <a:avLst/>
          </a:prstGeom>
          <a:noFill/>
        </p:spPr>
        <p:txBody>
          <a:bodyPr wrap="none" rtlCol="0">
            <a:spAutoFit/>
          </a:bodyPr>
          <a:lstStyle/>
          <a:p>
            <a:r>
              <a:rPr lang="fr-FR" sz="3600" dirty="0"/>
              <a:t>=</a:t>
            </a:r>
          </a:p>
        </p:txBody>
      </p:sp>
      <p:sp>
        <p:nvSpPr>
          <p:cNvPr id="21" name="Flèche vers la droite 20">
            <a:extLst>
              <a:ext uri="{FF2B5EF4-FFF2-40B4-BE49-F238E27FC236}">
                <a16:creationId xmlns:a16="http://schemas.microsoft.com/office/drawing/2014/main" id="{1A35FD94-E394-AE4E-99AE-6ACF5BFB091E}"/>
              </a:ext>
            </a:extLst>
          </p:cNvPr>
          <p:cNvSpPr/>
          <p:nvPr/>
        </p:nvSpPr>
        <p:spPr>
          <a:xfrm>
            <a:off x="2503833" y="4978394"/>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Flèche vers la droite 21">
            <a:extLst>
              <a:ext uri="{FF2B5EF4-FFF2-40B4-BE49-F238E27FC236}">
                <a16:creationId xmlns:a16="http://schemas.microsoft.com/office/drawing/2014/main" id="{D6DF997A-6DDF-BE4E-825A-880B69FD0EBD}"/>
              </a:ext>
            </a:extLst>
          </p:cNvPr>
          <p:cNvSpPr/>
          <p:nvPr/>
        </p:nvSpPr>
        <p:spPr>
          <a:xfrm>
            <a:off x="7545019" y="4895498"/>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97AB0DD7-EAA5-4680-9AEF-964BD44BC45F}"/>
              </a:ext>
            </a:extLst>
          </p:cNvPr>
          <p:cNvSpPr>
            <a:spLocks noGrp="1"/>
          </p:cNvSpPr>
          <p:nvPr>
            <p:ph type="sldNum" sz="quarter" idx="12"/>
          </p:nvPr>
        </p:nvSpPr>
        <p:spPr/>
        <p:txBody>
          <a:bodyPr/>
          <a:lstStyle/>
          <a:p>
            <a:fld id="{4FAB73BC-B049-4115-A692-8D63A059BFB8}" type="slidenum">
              <a:rPr lang="en-US" smtClean="0"/>
              <a:t>35</a:t>
            </a:fld>
            <a:endParaRPr lang="en-US" dirty="0"/>
          </a:p>
        </p:txBody>
      </p:sp>
      <p:pic>
        <p:nvPicPr>
          <p:cNvPr id="14" name="Picture 13">
            <a:extLst>
              <a:ext uri="{FF2B5EF4-FFF2-40B4-BE49-F238E27FC236}">
                <a16:creationId xmlns:a16="http://schemas.microsoft.com/office/drawing/2014/main" id="{2FF8B869-B4AF-4AF6-B53C-CFF1C3D0DB0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7" name="Picture 16">
            <a:extLst>
              <a:ext uri="{FF2B5EF4-FFF2-40B4-BE49-F238E27FC236}">
                <a16:creationId xmlns:a16="http://schemas.microsoft.com/office/drawing/2014/main" id="{155D5BCC-5884-43DF-BDB1-6D93C6D1B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9529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5" name="ZoneTexte 4">
            <a:extLst>
              <a:ext uri="{FF2B5EF4-FFF2-40B4-BE49-F238E27FC236}">
                <a16:creationId xmlns:a16="http://schemas.microsoft.com/office/drawing/2014/main" id="{73609E13-4F48-D549-952B-0CD6DB27DC01}"/>
              </a:ext>
            </a:extLst>
          </p:cNvPr>
          <p:cNvSpPr txBox="1"/>
          <p:nvPr/>
        </p:nvSpPr>
        <p:spPr>
          <a:xfrm>
            <a:off x="484879" y="1004533"/>
            <a:ext cx="8519255" cy="369332"/>
          </a:xfrm>
          <a:prstGeom prst="rect">
            <a:avLst/>
          </a:prstGeom>
          <a:noFill/>
        </p:spPr>
        <p:txBody>
          <a:bodyPr wrap="none" rtlCol="0">
            <a:spAutoFit/>
          </a:bodyPr>
          <a:lstStyle/>
          <a:p>
            <a:r>
              <a:rPr lang="fr-FR" dirty="0"/>
              <a:t>Exemple : création d’un tableau avec </a:t>
            </a:r>
            <a:r>
              <a:rPr lang="fr-FR" i="1" dirty="0"/>
              <a:t>entité auteur/ lien/ source du lien/ description du lien</a:t>
            </a:r>
            <a:endParaRPr lang="fr-FR" dirty="0"/>
          </a:p>
        </p:txBody>
      </p:sp>
      <p:pic>
        <p:nvPicPr>
          <p:cNvPr id="12" name="Image 11" descr="Une image contenant capture d’écran&#10;&#10;Description générée automatiquement">
            <a:extLst>
              <a:ext uri="{FF2B5EF4-FFF2-40B4-BE49-F238E27FC236}">
                <a16:creationId xmlns:a16="http://schemas.microsoft.com/office/drawing/2014/main" id="{E5CF03A0-0377-B24C-88E1-865A14A4C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65" y="1560190"/>
            <a:ext cx="10393500" cy="4177669"/>
          </a:xfrm>
          <a:prstGeom prst="rect">
            <a:avLst/>
          </a:prstGeom>
        </p:spPr>
      </p:pic>
      <p:sp>
        <p:nvSpPr>
          <p:cNvPr id="13" name="Rectangle 12">
            <a:extLst>
              <a:ext uri="{FF2B5EF4-FFF2-40B4-BE49-F238E27FC236}">
                <a16:creationId xmlns:a16="http://schemas.microsoft.com/office/drawing/2014/main" id="{0B7124BE-0A68-9849-A4E0-DA3AA455B35A}"/>
              </a:ext>
            </a:extLst>
          </p:cNvPr>
          <p:cNvSpPr/>
          <p:nvPr/>
        </p:nvSpPr>
        <p:spPr>
          <a:xfrm>
            <a:off x="484879" y="2960370"/>
            <a:ext cx="2349761" cy="26289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AE9E666-6801-DE48-8515-BAD261FA65F1}"/>
              </a:ext>
            </a:extLst>
          </p:cNvPr>
          <p:cNvSpPr txBox="1"/>
          <p:nvPr/>
        </p:nvSpPr>
        <p:spPr>
          <a:xfrm>
            <a:off x="4229100" y="2591038"/>
            <a:ext cx="1580946" cy="369332"/>
          </a:xfrm>
          <a:prstGeom prst="rect">
            <a:avLst/>
          </a:prstGeom>
          <a:noFill/>
        </p:spPr>
        <p:txBody>
          <a:bodyPr wrap="none" rtlCol="0">
            <a:spAutoFit/>
          </a:bodyPr>
          <a:lstStyle/>
          <a:p>
            <a:r>
              <a:rPr lang="fr-FR" dirty="0"/>
              <a:t>Une sortie .</a:t>
            </a:r>
            <a:r>
              <a:rPr lang="fr-FR" dirty="0" err="1"/>
              <a:t>txt</a:t>
            </a:r>
            <a:endParaRPr lang="fr-FR" dirty="0"/>
          </a:p>
        </p:txBody>
      </p:sp>
      <p:cxnSp>
        <p:nvCxnSpPr>
          <p:cNvPr id="16" name="Connecteur droit avec flèche 15">
            <a:extLst>
              <a:ext uri="{FF2B5EF4-FFF2-40B4-BE49-F238E27FC236}">
                <a16:creationId xmlns:a16="http://schemas.microsoft.com/office/drawing/2014/main" id="{257FC6A2-BB7C-154D-BD93-1C9641E7F8AF}"/>
              </a:ext>
            </a:extLst>
          </p:cNvPr>
          <p:cNvCxnSpPr>
            <a:endCxn id="14" idx="1"/>
          </p:cNvCxnSpPr>
          <p:nvPr/>
        </p:nvCxnSpPr>
        <p:spPr>
          <a:xfrm flipV="1">
            <a:off x="2834640" y="2775704"/>
            <a:ext cx="1394460" cy="18466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4F5D66EA-6A4D-BF4F-84BB-1074B6505DA3}"/>
              </a:ext>
            </a:extLst>
          </p:cNvPr>
          <p:cNvCxnSpPr>
            <a:cxnSpLocks/>
          </p:cNvCxnSpPr>
          <p:nvPr/>
        </p:nvCxnSpPr>
        <p:spPr>
          <a:xfrm flipV="1">
            <a:off x="6526530" y="3516027"/>
            <a:ext cx="1077077" cy="628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ZoneTexte 17">
            <a:extLst>
              <a:ext uri="{FF2B5EF4-FFF2-40B4-BE49-F238E27FC236}">
                <a16:creationId xmlns:a16="http://schemas.microsoft.com/office/drawing/2014/main" id="{543CDF8C-28F2-4B4C-9A72-672E647F943D}"/>
              </a:ext>
            </a:extLst>
          </p:cNvPr>
          <p:cNvSpPr txBox="1"/>
          <p:nvPr/>
        </p:nvSpPr>
        <p:spPr>
          <a:xfrm>
            <a:off x="7619239" y="3336662"/>
            <a:ext cx="3223959" cy="369332"/>
          </a:xfrm>
          <a:prstGeom prst="rect">
            <a:avLst/>
          </a:prstGeom>
          <a:noFill/>
        </p:spPr>
        <p:txBody>
          <a:bodyPr wrap="none" rtlCol="0">
            <a:spAutoFit/>
          </a:bodyPr>
          <a:lstStyle/>
          <a:p>
            <a:r>
              <a:rPr lang="fr-FR" dirty="0"/>
              <a:t>Création des noms de colonnes</a:t>
            </a:r>
          </a:p>
        </p:txBody>
      </p:sp>
      <p:sp>
        <p:nvSpPr>
          <p:cNvPr id="44" name="Rectangle 43">
            <a:extLst>
              <a:ext uri="{FF2B5EF4-FFF2-40B4-BE49-F238E27FC236}">
                <a16:creationId xmlns:a16="http://schemas.microsoft.com/office/drawing/2014/main" id="{A02D0C6C-8F87-5E41-8085-5004F0527998}"/>
              </a:ext>
            </a:extLst>
          </p:cNvPr>
          <p:cNvSpPr/>
          <p:nvPr/>
        </p:nvSpPr>
        <p:spPr>
          <a:xfrm>
            <a:off x="911598" y="3705994"/>
            <a:ext cx="9695441" cy="1306092"/>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171AC2CB-633C-4D4F-B975-17B09C7308EC}"/>
              </a:ext>
            </a:extLst>
          </p:cNvPr>
          <p:cNvSpPr txBox="1"/>
          <p:nvPr/>
        </p:nvSpPr>
        <p:spPr>
          <a:xfrm>
            <a:off x="6029185" y="4642754"/>
            <a:ext cx="3598742" cy="369332"/>
          </a:xfrm>
          <a:prstGeom prst="rect">
            <a:avLst/>
          </a:prstGeom>
          <a:noFill/>
        </p:spPr>
        <p:txBody>
          <a:bodyPr wrap="none" rtlCol="0">
            <a:spAutoFit/>
          </a:bodyPr>
          <a:lstStyle/>
          <a:p>
            <a:r>
              <a:rPr lang="fr-FR" dirty="0"/>
              <a:t>Remplissage des lignes du tableau</a:t>
            </a:r>
          </a:p>
        </p:txBody>
      </p:sp>
      <p:sp>
        <p:nvSpPr>
          <p:cNvPr id="3" name="Espace réservé du numéro de diapositive 2">
            <a:extLst>
              <a:ext uri="{FF2B5EF4-FFF2-40B4-BE49-F238E27FC236}">
                <a16:creationId xmlns:a16="http://schemas.microsoft.com/office/drawing/2014/main" id="{67024A1A-7D8A-48D0-8226-B1B03A796C84}"/>
              </a:ext>
            </a:extLst>
          </p:cNvPr>
          <p:cNvSpPr>
            <a:spLocks noGrp="1"/>
          </p:cNvSpPr>
          <p:nvPr>
            <p:ph type="sldNum" sz="quarter" idx="12"/>
          </p:nvPr>
        </p:nvSpPr>
        <p:spPr/>
        <p:txBody>
          <a:bodyPr/>
          <a:lstStyle/>
          <a:p>
            <a:fld id="{4FAB73BC-B049-4115-A692-8D63A059BFB8}" type="slidenum">
              <a:rPr lang="en-US" smtClean="0"/>
              <a:t>36</a:t>
            </a:fld>
            <a:endParaRPr lang="en-US" dirty="0"/>
          </a:p>
        </p:txBody>
      </p:sp>
      <p:pic>
        <p:nvPicPr>
          <p:cNvPr id="15" name="Picture 14">
            <a:extLst>
              <a:ext uri="{FF2B5EF4-FFF2-40B4-BE49-F238E27FC236}">
                <a16:creationId xmlns:a16="http://schemas.microsoft.com/office/drawing/2014/main" id="{DD728A4B-0B52-436C-BA4E-1C762666A20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7" name="Picture 16">
            <a:extLst>
              <a:ext uri="{FF2B5EF4-FFF2-40B4-BE49-F238E27FC236}">
                <a16:creationId xmlns:a16="http://schemas.microsoft.com/office/drawing/2014/main" id="{7B166706-9B65-4AD4-9172-74E14A8174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58258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Pour obtenir :</a:t>
            </a:r>
          </a:p>
        </p:txBody>
      </p:sp>
      <p:pic>
        <p:nvPicPr>
          <p:cNvPr id="3" name="Image 2" descr="Une image contenant capture d’écran&#10;&#10;Description générée automatiquement">
            <a:extLst>
              <a:ext uri="{FF2B5EF4-FFF2-40B4-BE49-F238E27FC236}">
                <a16:creationId xmlns:a16="http://schemas.microsoft.com/office/drawing/2014/main" id="{7EB1385F-29D4-4E43-84C7-A7F1BE2C5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98" y="1004533"/>
            <a:ext cx="10532533" cy="5628143"/>
          </a:xfrm>
          <a:prstGeom prst="rect">
            <a:avLst/>
          </a:prstGeom>
        </p:spPr>
      </p:pic>
      <p:sp>
        <p:nvSpPr>
          <p:cNvPr id="2" name="Espace réservé du numéro de diapositive 1">
            <a:extLst>
              <a:ext uri="{FF2B5EF4-FFF2-40B4-BE49-F238E27FC236}">
                <a16:creationId xmlns:a16="http://schemas.microsoft.com/office/drawing/2014/main" id="{CB8B2DB2-B45E-4B75-B9CE-27EF9C207AEF}"/>
              </a:ext>
            </a:extLst>
          </p:cNvPr>
          <p:cNvSpPr>
            <a:spLocks noGrp="1"/>
          </p:cNvSpPr>
          <p:nvPr>
            <p:ph type="sldNum" sz="quarter" idx="12"/>
          </p:nvPr>
        </p:nvSpPr>
        <p:spPr/>
        <p:txBody>
          <a:bodyPr/>
          <a:lstStyle/>
          <a:p>
            <a:fld id="{4FAB73BC-B049-4115-A692-8D63A059BFB8}" type="slidenum">
              <a:rPr lang="en-US" smtClean="0"/>
              <a:t>37</a:t>
            </a:fld>
            <a:endParaRPr lang="en-US" dirty="0"/>
          </a:p>
        </p:txBody>
      </p:sp>
      <p:pic>
        <p:nvPicPr>
          <p:cNvPr id="6" name="Picture 5">
            <a:extLst>
              <a:ext uri="{FF2B5EF4-FFF2-40B4-BE49-F238E27FC236}">
                <a16:creationId xmlns:a16="http://schemas.microsoft.com/office/drawing/2014/main" id="{D81343A7-AD93-4954-A312-7532EDA67DF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7" name="Picture 6">
            <a:extLst>
              <a:ext uri="{FF2B5EF4-FFF2-40B4-BE49-F238E27FC236}">
                <a16:creationId xmlns:a16="http://schemas.microsoft.com/office/drawing/2014/main" id="{1FBBC7EA-FB91-414B-8729-74EC663631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30391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865159" y="2784764"/>
            <a:ext cx="4567314" cy="1441678"/>
          </a:xfrm>
        </p:spPr>
        <p:txBody>
          <a:bodyPr anchor="b">
            <a:noAutofit/>
          </a:bodyPr>
          <a:lstStyle/>
          <a:p>
            <a:pPr algn="l"/>
            <a:r>
              <a:rPr lang="fr-FR" sz="4400" dirty="0"/>
              <a:t>IV. Exploitation des données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AD2999D-E089-48D0-8E0C-2A5F6DD8F520}"/>
              </a:ext>
            </a:extLst>
          </p:cNvPr>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42586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Le spectre couvert par les répertoires d’autorités</a:t>
            </a:r>
          </a:p>
        </p:txBody>
      </p:sp>
      <p:sp>
        <p:nvSpPr>
          <p:cNvPr id="2" name="Espace réservé du numéro de diapositive 1">
            <a:extLst>
              <a:ext uri="{FF2B5EF4-FFF2-40B4-BE49-F238E27FC236}">
                <a16:creationId xmlns:a16="http://schemas.microsoft.com/office/drawing/2014/main" id="{D72B46C8-3397-4154-8465-D4BD5BA5D035}"/>
              </a:ext>
            </a:extLst>
          </p:cNvPr>
          <p:cNvSpPr>
            <a:spLocks noGrp="1"/>
          </p:cNvSpPr>
          <p:nvPr>
            <p:ph type="sldNum" sz="quarter" idx="12"/>
          </p:nvPr>
        </p:nvSpPr>
        <p:spPr/>
        <p:txBody>
          <a:bodyPr/>
          <a:lstStyle/>
          <a:p>
            <a:fld id="{4FAB73BC-B049-4115-A692-8D63A059BFB8}" type="slidenum">
              <a:rPr lang="en-US" smtClean="0"/>
              <a:pPr/>
              <a:t>39</a:t>
            </a:fld>
            <a:endParaRPr lang="en-US" dirty="0"/>
          </a:p>
        </p:txBody>
      </p:sp>
      <p:graphicFrame>
        <p:nvGraphicFramePr>
          <p:cNvPr id="13" name="Chart 12">
            <a:extLst>
              <a:ext uri="{FF2B5EF4-FFF2-40B4-BE49-F238E27FC236}">
                <a16:creationId xmlns:a16="http://schemas.microsoft.com/office/drawing/2014/main" id="{E88048E5-AC18-4AAB-9E4C-B820B804AEE9}"/>
              </a:ext>
            </a:extLst>
          </p:cNvPr>
          <p:cNvGraphicFramePr>
            <a:graphicFrameLocks/>
          </p:cNvGraphicFramePr>
          <p:nvPr>
            <p:extLst>
              <p:ext uri="{D42A27DB-BD31-4B8C-83A1-F6EECF244321}">
                <p14:modId xmlns:p14="http://schemas.microsoft.com/office/powerpoint/2010/main" val="693423849"/>
              </p:ext>
            </p:extLst>
          </p:nvPr>
        </p:nvGraphicFramePr>
        <p:xfrm>
          <a:off x="5646607" y="963582"/>
          <a:ext cx="4707488"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14">
            <a:extLst>
              <a:ext uri="{FF2B5EF4-FFF2-40B4-BE49-F238E27FC236}">
                <a16:creationId xmlns:a16="http://schemas.microsoft.com/office/drawing/2014/main" id="{971AA34B-EA51-4171-836A-13CF793FC096}"/>
              </a:ext>
            </a:extLst>
          </p:cNvPr>
          <p:cNvPicPr>
            <a:picLocks noChangeAspect="1"/>
          </p:cNvPicPr>
          <p:nvPr/>
        </p:nvPicPr>
        <p:blipFill>
          <a:blip r:embed="rId4"/>
          <a:stretch>
            <a:fillRect/>
          </a:stretch>
        </p:blipFill>
        <p:spPr>
          <a:xfrm>
            <a:off x="484878" y="1601977"/>
            <a:ext cx="4707488" cy="3945799"/>
          </a:xfrm>
          <a:prstGeom prst="rect">
            <a:avLst/>
          </a:prstGeom>
        </p:spPr>
      </p:pic>
      <p:graphicFrame>
        <p:nvGraphicFramePr>
          <p:cNvPr id="16" name="Chart 15">
            <a:extLst>
              <a:ext uri="{FF2B5EF4-FFF2-40B4-BE49-F238E27FC236}">
                <a16:creationId xmlns:a16="http://schemas.microsoft.com/office/drawing/2014/main" id="{CE3B5FAD-4F67-4E82-97CF-3F6EC64C11EC}"/>
              </a:ext>
            </a:extLst>
          </p:cNvPr>
          <p:cNvGraphicFramePr>
            <a:graphicFrameLocks/>
          </p:cNvGraphicFramePr>
          <p:nvPr>
            <p:extLst>
              <p:ext uri="{D42A27DB-BD31-4B8C-83A1-F6EECF244321}">
                <p14:modId xmlns:p14="http://schemas.microsoft.com/office/powerpoint/2010/main" val="1874798482"/>
              </p:ext>
            </p:extLst>
          </p:nvPr>
        </p:nvGraphicFramePr>
        <p:xfrm>
          <a:off x="5722807" y="3795712"/>
          <a:ext cx="4572000" cy="2743200"/>
        </p:xfrm>
        <a:graphic>
          <a:graphicData uri="http://schemas.openxmlformats.org/drawingml/2006/chart">
            <c:chart xmlns:c="http://schemas.openxmlformats.org/drawingml/2006/chart" xmlns:r="http://schemas.openxmlformats.org/officeDocument/2006/relationships" r:id="rId5"/>
          </a:graphicData>
        </a:graphic>
      </p:graphicFrame>
      <p:pic>
        <p:nvPicPr>
          <p:cNvPr id="8" name="Graphic 7">
            <a:extLst>
              <a:ext uri="{FF2B5EF4-FFF2-40B4-BE49-F238E27FC236}">
                <a16:creationId xmlns:a16="http://schemas.microsoft.com/office/drawing/2014/main" id="{93F84FD7-419A-41AE-A91B-8448203CAAB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214109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a:off x="2566219" y="318754"/>
            <a:ext cx="10146374"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a:t>Des profils complémentaires </a:t>
            </a:r>
          </a:p>
          <a:p>
            <a:r>
              <a:rPr lang="fr-FR" sz="2800" dirty="0"/>
              <a:t>autour d’un double cursus en Humanités Numériques</a:t>
            </a:r>
          </a:p>
        </p:txBody>
      </p:sp>
      <p:sp>
        <p:nvSpPr>
          <p:cNvPr id="4" name="Rectangle 3"/>
          <p:cNvSpPr/>
          <p:nvPr/>
        </p:nvSpPr>
        <p:spPr>
          <a:xfrm>
            <a:off x="2465433" y="1345465"/>
            <a:ext cx="7414017" cy="4849917"/>
          </a:xfrm>
          <a:prstGeom prst="rect">
            <a:avLst/>
          </a:prstGeom>
        </p:spPr>
        <p:txBody>
          <a:bodyPr wrap="square">
            <a:spAutoFit/>
          </a:bodyPr>
          <a:lstStyle/>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Inès Burri</a:t>
            </a:r>
            <a:r>
              <a:rPr lang="fr-FR" dirty="0">
                <a:latin typeface="+mj-lt"/>
                <a:ea typeface="Calibri" panose="020F0502020204030204" pitchFamily="34" charset="0"/>
              </a:rPr>
              <a:t> : Infographiste 3D de formation, elle est titulaire d’une licence de lettres et d’un master en histoire ancienne effectués au sein de l’Université Jean Moulin Lyon 3. Elle travaille actuellement au sein du GIRPAM (</a:t>
            </a:r>
            <a:r>
              <a:rPr lang="fr-FR" dirty="0"/>
              <a:t>Groupement International de Recherche sur la Poésie Antique et Médiévale).</a:t>
            </a:r>
            <a:endParaRPr lang="fr-FR" dirty="0">
              <a:latin typeface="+mj-lt"/>
              <a:ea typeface="Calibri" panose="020F0502020204030204" pitchFamily="34" charset="0"/>
            </a:endParaRPr>
          </a:p>
          <a:p>
            <a:pPr algn="just">
              <a:lnSpc>
                <a:spcPct val="115000"/>
              </a:lnSpc>
              <a:spcAft>
                <a:spcPts val="0"/>
              </a:spcAft>
            </a:pPr>
            <a:r>
              <a:rPr lang="fr-FR" dirty="0">
                <a:latin typeface="+mj-lt"/>
                <a:ea typeface="Calibri" panose="020F0502020204030204" pitchFamily="34" charset="0"/>
              </a:rPr>
              <a:t> </a:t>
            </a: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Anaïs Chambat</a:t>
            </a:r>
            <a:r>
              <a:rPr lang="fr-FR" dirty="0">
                <a:solidFill>
                  <a:schemeClr val="tx2"/>
                </a:solidFill>
                <a:latin typeface="+mj-lt"/>
                <a:ea typeface="Calibri" panose="020F0502020204030204" pitchFamily="34" charset="0"/>
              </a:rPr>
              <a:t> : </a:t>
            </a:r>
            <a:r>
              <a:rPr lang="fr-FR" dirty="0">
                <a:latin typeface="+mj-lt"/>
                <a:ea typeface="Calibri" panose="020F0502020204030204" pitchFamily="34" charset="0"/>
              </a:rPr>
              <a:t>Diplômée d’un master en histoire des mondes germaniques, elle a étudié à l’ENS de Lyon les applications du numérique et des méthodes quantitatives à l’histoire. Elle est actuellement gestionnaire de données de recherche au sein du service d’histoire de la médecine de la Bibliothèque InterUniversitaire de Santé.</a:t>
            </a:r>
          </a:p>
          <a:p>
            <a:pPr algn="just">
              <a:lnSpc>
                <a:spcPct val="115000"/>
              </a:lnSpc>
              <a:spcAft>
                <a:spcPts val="0"/>
              </a:spcAft>
            </a:pPr>
            <a:endParaRPr lang="fr-FR" dirty="0">
              <a:latin typeface="+mj-lt"/>
              <a:ea typeface="Calibri" panose="020F0502020204030204" pitchFamily="34" charset="0"/>
            </a:endParaRP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Célian Ringwald : </a:t>
            </a:r>
            <a:r>
              <a:rPr lang="fr-FR" i="1" dirty="0" err="1">
                <a:latin typeface="+mj-lt"/>
                <a:ea typeface="Calibri" panose="020F0502020204030204" pitchFamily="34" charset="0"/>
              </a:rPr>
              <a:t>Datascientist</a:t>
            </a:r>
            <a:r>
              <a:rPr lang="fr-FR" dirty="0">
                <a:latin typeface="+mj-lt"/>
                <a:ea typeface="Calibri" panose="020F0502020204030204" pitchFamily="34" charset="0"/>
              </a:rPr>
              <a:t> et spécialiste en traitement automatique du langage. Il est aujourd’hui éditeur bénévole pour le </a:t>
            </a:r>
            <a:r>
              <a:rPr lang="fr-FR" i="1" dirty="0" err="1">
                <a:latin typeface="+mj-lt"/>
                <a:ea typeface="Calibri" panose="020F0502020204030204" pitchFamily="34" charset="0"/>
              </a:rPr>
              <a:t>Programming</a:t>
            </a:r>
            <a:r>
              <a:rPr lang="fr-FR" i="1" dirty="0">
                <a:latin typeface="+mj-lt"/>
                <a:ea typeface="Calibri" panose="020F0502020204030204" pitchFamily="34" charset="0"/>
              </a:rPr>
              <a:t> </a:t>
            </a:r>
            <a:r>
              <a:rPr lang="fr-FR" i="1" dirty="0" err="1">
                <a:latin typeface="+mj-lt"/>
                <a:ea typeface="Calibri" panose="020F0502020204030204" pitchFamily="34" charset="0"/>
              </a:rPr>
              <a:t>Historian</a:t>
            </a:r>
            <a:r>
              <a:rPr lang="fr-FR" i="1" dirty="0">
                <a:latin typeface="+mj-lt"/>
                <a:ea typeface="Calibri" panose="020F0502020204030204" pitchFamily="34" charset="0"/>
              </a:rPr>
              <a:t> </a:t>
            </a:r>
            <a:r>
              <a:rPr lang="fr-FR" dirty="0">
                <a:latin typeface="+mj-lt"/>
                <a:ea typeface="Calibri" panose="020F0502020204030204" pitchFamily="34" charset="0"/>
              </a:rPr>
              <a:t>et consultant en humanités computationnelles.</a:t>
            </a:r>
          </a:p>
        </p:txBody>
      </p:sp>
      <p:pic>
        <p:nvPicPr>
          <p:cNvPr id="11" name="Image 5">
            <a:extLst>
              <a:ext uri="{FF2B5EF4-FFF2-40B4-BE49-F238E27FC236}">
                <a16:creationId xmlns:a16="http://schemas.microsoft.com/office/drawing/2014/main" id="{D159857A-CDAD-44A6-B771-F4A3EEBA60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3770" y="1568958"/>
            <a:ext cx="1311374" cy="771088"/>
          </a:xfrm>
          <a:prstGeom prst="rect">
            <a:avLst/>
          </a:prstGeom>
        </p:spPr>
      </p:pic>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3" name="Image 12">
            <a:extLst>
              <a:ext uri="{FF2B5EF4-FFF2-40B4-BE49-F238E27FC236}">
                <a16:creationId xmlns:a16="http://schemas.microsoft.com/office/drawing/2014/main" id="{BD589669-0072-4F93-A33A-99B50AC92A6A}"/>
              </a:ext>
            </a:extLst>
          </p:cNvPr>
          <p:cNvPicPr>
            <a:picLocks noChangeAspect="1"/>
          </p:cNvPicPr>
          <p:nvPr/>
        </p:nvPicPr>
        <p:blipFill rotWithShape="1">
          <a:blip r:embed="rId3"/>
          <a:srcRect t="18939"/>
          <a:stretch/>
        </p:blipFill>
        <p:spPr>
          <a:xfrm>
            <a:off x="10475764" y="4156283"/>
            <a:ext cx="1129380" cy="361672"/>
          </a:xfrm>
          <a:prstGeom prst="rect">
            <a:avLst/>
          </a:prstGeom>
        </p:spPr>
      </p:pic>
      <p:pic>
        <p:nvPicPr>
          <p:cNvPr id="14" name="Picture 13">
            <a:extLst>
              <a:ext uri="{FF2B5EF4-FFF2-40B4-BE49-F238E27FC236}">
                <a16:creationId xmlns:a16="http://schemas.microsoft.com/office/drawing/2014/main" id="{910262DC-7D62-4D04-9269-EEDA9E475C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2846" y="5588632"/>
            <a:ext cx="1607966" cy="408532"/>
          </a:xfrm>
          <a:prstGeom prst="rect">
            <a:avLst/>
          </a:prstGeom>
        </p:spPr>
      </p:pic>
      <p:pic>
        <p:nvPicPr>
          <p:cNvPr id="1026" name="Picture 2" descr="The Programming Historian | Programming Historian">
            <a:extLst>
              <a:ext uri="{FF2B5EF4-FFF2-40B4-BE49-F238E27FC236}">
                <a16:creationId xmlns:a16="http://schemas.microsoft.com/office/drawing/2014/main" id="{11082185-3321-4F1E-84FF-686698D46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97969" y="5129993"/>
            <a:ext cx="477301" cy="47730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B4E36196-1E8E-44DE-8EBF-AFAE86FF3F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1266" y="3515892"/>
            <a:ext cx="895886" cy="567670"/>
          </a:xfrm>
          <a:prstGeom prst="rect">
            <a:avLst/>
          </a:prstGeom>
        </p:spPr>
      </p:pic>
      <p:pic>
        <p:nvPicPr>
          <p:cNvPr id="15" name="Picture 14">
            <a:extLst>
              <a:ext uri="{FF2B5EF4-FFF2-40B4-BE49-F238E27FC236}">
                <a16:creationId xmlns:a16="http://schemas.microsoft.com/office/drawing/2014/main" id="{0710C1C7-7701-45B9-9093-375060A903B7}"/>
              </a:ext>
            </a:extLst>
          </p:cNvPr>
          <p:cNvPicPr>
            <a:picLocks noChangeAspect="1"/>
          </p:cNvPicPr>
          <p:nvPr/>
        </p:nvPicPr>
        <p:blipFill rotWithShape="1">
          <a:blip r:embed="rId7">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46309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098290"/>
            <a:ext cx="1209868" cy="5115696"/>
          </a:xfrm>
          <a:prstGeom prst="rect">
            <a:avLst/>
          </a:prstGeom>
        </p:spPr>
      </p:pic>
      <p:sp>
        <p:nvSpPr>
          <p:cNvPr id="11" name="Title 1">
            <a:extLst>
              <a:ext uri="{FF2B5EF4-FFF2-40B4-BE49-F238E27FC236}">
                <a16:creationId xmlns:a16="http://schemas.microsoft.com/office/drawing/2014/main" id="{85090440-FD9C-0A4D-BE06-41AF15986B2F}"/>
              </a:ext>
            </a:extLst>
          </p:cNvPr>
          <p:cNvSpPr txBox="1">
            <a:spLocks/>
          </p:cNvSpPr>
          <p:nvPr/>
        </p:nvSpPr>
        <p:spPr>
          <a:xfrm>
            <a:off x="461106" y="627308"/>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Haïti : une littérature en langues</a:t>
            </a:r>
          </a:p>
        </p:txBody>
      </p:sp>
      <p:graphicFrame>
        <p:nvGraphicFramePr>
          <p:cNvPr id="12" name="Graphique 11"/>
          <p:cNvGraphicFramePr>
            <a:graphicFrameLocks/>
          </p:cNvGraphicFramePr>
          <p:nvPr>
            <p:extLst>
              <p:ext uri="{D42A27DB-BD31-4B8C-83A1-F6EECF244321}">
                <p14:modId xmlns:p14="http://schemas.microsoft.com/office/powerpoint/2010/main" val="2323464300"/>
              </p:ext>
            </p:extLst>
          </p:nvPr>
        </p:nvGraphicFramePr>
        <p:xfrm>
          <a:off x="5951141" y="2735927"/>
          <a:ext cx="4461822" cy="2663885"/>
        </p:xfrm>
        <a:graphic>
          <a:graphicData uri="http://schemas.openxmlformats.org/drawingml/2006/chart">
            <c:chart xmlns:c="http://schemas.openxmlformats.org/drawingml/2006/chart" xmlns:r="http://schemas.openxmlformats.org/officeDocument/2006/relationships" r:id="rId3"/>
          </a:graphicData>
        </a:graphic>
      </p:graphicFrame>
      <p:sp>
        <p:nvSpPr>
          <p:cNvPr id="2" name="Espace réservé du numéro de diapositive 1">
            <a:extLst>
              <a:ext uri="{FF2B5EF4-FFF2-40B4-BE49-F238E27FC236}">
                <a16:creationId xmlns:a16="http://schemas.microsoft.com/office/drawing/2014/main" id="{71DCA443-9766-48F9-9B41-2501CC90847F}"/>
              </a:ext>
            </a:extLst>
          </p:cNvPr>
          <p:cNvSpPr>
            <a:spLocks noGrp="1"/>
          </p:cNvSpPr>
          <p:nvPr>
            <p:ph type="sldNum" sz="quarter" idx="12"/>
          </p:nvPr>
        </p:nvSpPr>
        <p:spPr/>
        <p:txBody>
          <a:bodyPr/>
          <a:lstStyle/>
          <a:p>
            <a:fld id="{4FAB73BC-B049-4115-A692-8D63A059BFB8}" type="slidenum">
              <a:rPr lang="en-US" smtClean="0"/>
              <a:pPr/>
              <a:t>40</a:t>
            </a:fld>
            <a:endParaRPr lang="en-US" dirty="0"/>
          </a:p>
        </p:txBody>
      </p:sp>
      <p:graphicFrame>
        <p:nvGraphicFramePr>
          <p:cNvPr id="7" name="Chart 6">
            <a:extLst>
              <a:ext uri="{FF2B5EF4-FFF2-40B4-BE49-F238E27FC236}">
                <a16:creationId xmlns:a16="http://schemas.microsoft.com/office/drawing/2014/main" id="{D7314D5E-949A-4FB5-863B-3EF6783AF563}"/>
              </a:ext>
            </a:extLst>
          </p:cNvPr>
          <p:cNvGraphicFramePr>
            <a:graphicFrameLocks/>
          </p:cNvGraphicFramePr>
          <p:nvPr>
            <p:extLst>
              <p:ext uri="{D42A27DB-BD31-4B8C-83A1-F6EECF244321}">
                <p14:modId xmlns:p14="http://schemas.microsoft.com/office/powerpoint/2010/main" val="698904665"/>
              </p:ext>
            </p:extLst>
          </p:nvPr>
        </p:nvGraphicFramePr>
        <p:xfrm>
          <a:off x="857042" y="2429670"/>
          <a:ext cx="3908334" cy="2424306"/>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F671CAA3-0426-4EEC-A3F0-1545513134B8}"/>
              </a:ext>
            </a:extLst>
          </p:cNvPr>
          <p:cNvSpPr txBox="1"/>
          <p:nvPr/>
        </p:nvSpPr>
        <p:spPr>
          <a:xfrm>
            <a:off x="1091682" y="2052735"/>
            <a:ext cx="184731" cy="369332"/>
          </a:xfrm>
          <a:prstGeom prst="rect">
            <a:avLst/>
          </a:prstGeom>
          <a:noFill/>
        </p:spPr>
        <p:txBody>
          <a:bodyPr wrap="none" rtlCol="0">
            <a:spAutoFit/>
          </a:bodyPr>
          <a:lstStyle/>
          <a:p>
            <a:endParaRPr lang="fr-FR" dirty="0"/>
          </a:p>
        </p:txBody>
      </p:sp>
      <p:pic>
        <p:nvPicPr>
          <p:cNvPr id="10" name="Graphic 9">
            <a:extLst>
              <a:ext uri="{FF2B5EF4-FFF2-40B4-BE49-F238E27FC236}">
                <a16:creationId xmlns:a16="http://schemas.microsoft.com/office/drawing/2014/main" id="{DAF2A493-20B2-4F0D-B659-16203D90CC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36525"/>
            <a:ext cx="932269" cy="932269"/>
          </a:xfrm>
          <a:prstGeom prst="rect">
            <a:avLst/>
          </a:prstGeom>
        </p:spPr>
      </p:pic>
    </p:spTree>
    <p:extLst>
      <p:ext uri="{BB962C8B-B14F-4D97-AF65-F5344CB8AC3E}">
        <p14:creationId xmlns:p14="http://schemas.microsoft.com/office/powerpoint/2010/main" val="162325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41</a:t>
            </a:fld>
            <a:endParaRPr lang="en-US" dirty="0"/>
          </a:p>
        </p:txBody>
      </p:sp>
      <p:pic>
        <p:nvPicPr>
          <p:cNvPr id="12" name="Picture 11">
            <a:extLst>
              <a:ext uri="{FF2B5EF4-FFF2-40B4-BE49-F238E27FC236}">
                <a16:creationId xmlns:a16="http://schemas.microsoft.com/office/drawing/2014/main" id="{E9AC7337-6233-4EE0-BD95-8DFE0316633F}"/>
              </a:ext>
            </a:extLst>
          </p:cNvPr>
          <p:cNvPicPr>
            <a:picLocks noChangeAspect="1"/>
          </p:cNvPicPr>
          <p:nvPr/>
        </p:nvPicPr>
        <p:blipFill rotWithShape="1">
          <a:blip r:embed="rId2"/>
          <a:srcRect t="7587"/>
          <a:stretch/>
        </p:blipFill>
        <p:spPr>
          <a:xfrm>
            <a:off x="171650" y="968903"/>
            <a:ext cx="7370549" cy="3653897"/>
          </a:xfrm>
          <a:prstGeom prst="rect">
            <a:avLst/>
          </a:prstGeom>
        </p:spPr>
      </p:pic>
      <p:pic>
        <p:nvPicPr>
          <p:cNvPr id="6" name="Picture 9">
            <a:extLst>
              <a:ext uri="{FF2B5EF4-FFF2-40B4-BE49-F238E27FC236}">
                <a16:creationId xmlns:a16="http://schemas.microsoft.com/office/drawing/2014/main" id="{1A928434-BDDC-47F3-976E-75EBFA8C248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160206"/>
            <a:ext cx="1209868" cy="5109965"/>
          </a:xfrm>
          <a:prstGeom prst="rect">
            <a:avLst/>
          </a:prstGeom>
        </p:spPr>
      </p:pic>
      <p:pic>
        <p:nvPicPr>
          <p:cNvPr id="2" name="Picture 1">
            <a:extLst>
              <a:ext uri="{FF2B5EF4-FFF2-40B4-BE49-F238E27FC236}">
                <a16:creationId xmlns:a16="http://schemas.microsoft.com/office/drawing/2014/main" id="{52825D4D-71C9-4A32-9FA0-9CA4A431ED0D}"/>
              </a:ext>
            </a:extLst>
          </p:cNvPr>
          <p:cNvPicPr>
            <a:picLocks noChangeAspect="1"/>
          </p:cNvPicPr>
          <p:nvPr/>
        </p:nvPicPr>
        <p:blipFill>
          <a:blip r:embed="rId4"/>
          <a:stretch>
            <a:fillRect/>
          </a:stretch>
        </p:blipFill>
        <p:spPr>
          <a:xfrm>
            <a:off x="171650" y="4622800"/>
            <a:ext cx="7905750" cy="1733550"/>
          </a:xfrm>
          <a:prstGeom prst="rect">
            <a:avLst/>
          </a:prstGeom>
        </p:spPr>
      </p:pic>
      <p:pic>
        <p:nvPicPr>
          <p:cNvPr id="3" name="Picture 2">
            <a:extLst>
              <a:ext uri="{FF2B5EF4-FFF2-40B4-BE49-F238E27FC236}">
                <a16:creationId xmlns:a16="http://schemas.microsoft.com/office/drawing/2014/main" id="{7E8235F0-E2DB-44BC-9D13-B480E46B5FC8}"/>
              </a:ext>
            </a:extLst>
          </p:cNvPr>
          <p:cNvPicPr>
            <a:picLocks noChangeAspect="1"/>
          </p:cNvPicPr>
          <p:nvPr/>
        </p:nvPicPr>
        <p:blipFill>
          <a:blip r:embed="rId5"/>
          <a:stretch>
            <a:fillRect/>
          </a:stretch>
        </p:blipFill>
        <p:spPr>
          <a:xfrm>
            <a:off x="8190774" y="1902826"/>
            <a:ext cx="2256156" cy="4227385"/>
          </a:xfrm>
          <a:prstGeom prst="rect">
            <a:avLst/>
          </a:prstGeom>
        </p:spPr>
      </p:pic>
      <p:sp>
        <p:nvSpPr>
          <p:cNvPr id="4" name="TextBox 3">
            <a:extLst>
              <a:ext uri="{FF2B5EF4-FFF2-40B4-BE49-F238E27FC236}">
                <a16:creationId xmlns:a16="http://schemas.microsoft.com/office/drawing/2014/main" id="{EBCAE62B-DFF4-4E2E-9126-CA56AD93B565}"/>
              </a:ext>
            </a:extLst>
          </p:cNvPr>
          <p:cNvSpPr txBox="1"/>
          <p:nvPr/>
        </p:nvSpPr>
        <p:spPr>
          <a:xfrm>
            <a:off x="8575118" y="1307355"/>
            <a:ext cx="1374094" cy="369332"/>
          </a:xfrm>
          <a:prstGeom prst="rect">
            <a:avLst/>
          </a:prstGeom>
          <a:noFill/>
        </p:spPr>
        <p:txBody>
          <a:bodyPr wrap="none" rtlCol="0">
            <a:spAutoFit/>
          </a:bodyPr>
          <a:lstStyle/>
          <a:p>
            <a:r>
              <a:rPr lang="fr-FR" dirty="0"/>
              <a:t>Nationalités</a:t>
            </a:r>
          </a:p>
        </p:txBody>
      </p:sp>
      <p:sp>
        <p:nvSpPr>
          <p:cNvPr id="7" name="Rectangle 6">
            <a:extLst>
              <a:ext uri="{FF2B5EF4-FFF2-40B4-BE49-F238E27FC236}">
                <a16:creationId xmlns:a16="http://schemas.microsoft.com/office/drawing/2014/main" id="{FF0134A5-76E5-4048-BF70-8771570650C1}"/>
              </a:ext>
            </a:extLst>
          </p:cNvPr>
          <p:cNvSpPr/>
          <p:nvPr/>
        </p:nvSpPr>
        <p:spPr>
          <a:xfrm>
            <a:off x="5178490" y="4711959"/>
            <a:ext cx="917510" cy="15582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Straight Arrow Connector 8">
            <a:extLst>
              <a:ext uri="{FF2B5EF4-FFF2-40B4-BE49-F238E27FC236}">
                <a16:creationId xmlns:a16="http://schemas.microsoft.com/office/drawing/2014/main" id="{44886FD1-C800-4F87-BE3D-886BD6298801}"/>
              </a:ext>
            </a:extLst>
          </p:cNvPr>
          <p:cNvCxnSpPr>
            <a:stCxn id="7" idx="3"/>
          </p:cNvCxnSpPr>
          <p:nvPr/>
        </p:nvCxnSpPr>
        <p:spPr>
          <a:xfrm flipV="1">
            <a:off x="6096000" y="4982547"/>
            <a:ext cx="1881673" cy="508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DF9815-07C3-4097-B24E-F560B1CF60EA}"/>
              </a:ext>
            </a:extLst>
          </p:cNvPr>
          <p:cNvSpPr txBox="1"/>
          <p:nvPr/>
        </p:nvSpPr>
        <p:spPr>
          <a:xfrm>
            <a:off x="289250" y="4973216"/>
            <a:ext cx="438537" cy="21544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800" b="1" dirty="0">
                <a:latin typeface="Abadi Extra Light" panose="020B0204020104020204" pitchFamily="34" charset="0"/>
              </a:rPr>
              <a:t>NA</a:t>
            </a:r>
            <a:endParaRPr lang="fr-FR" sz="1100" b="1" dirty="0">
              <a:latin typeface="Abadi Extra Light" panose="020B0204020104020204" pitchFamily="34" charset="0"/>
            </a:endParaRPr>
          </a:p>
        </p:txBody>
      </p:sp>
      <p:sp>
        <p:nvSpPr>
          <p:cNvPr id="11" name="TextBox 10">
            <a:extLst>
              <a:ext uri="{FF2B5EF4-FFF2-40B4-BE49-F238E27FC236}">
                <a16:creationId xmlns:a16="http://schemas.microsoft.com/office/drawing/2014/main" id="{A574D275-40F7-46DD-BAB4-5D159A2A71C2}"/>
              </a:ext>
            </a:extLst>
          </p:cNvPr>
          <p:cNvSpPr txBox="1"/>
          <p:nvPr/>
        </p:nvSpPr>
        <p:spPr>
          <a:xfrm>
            <a:off x="1626638" y="4702628"/>
            <a:ext cx="438537" cy="21544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800" b="1" dirty="0">
                <a:latin typeface="Abadi Extra Light" panose="020B0204020104020204" pitchFamily="34" charset="0"/>
              </a:rPr>
              <a:t>NA</a:t>
            </a:r>
            <a:endParaRPr lang="fr-FR" sz="1100" b="1" dirty="0">
              <a:latin typeface="Abadi Extra Light" panose="020B0204020104020204" pitchFamily="34" charset="0"/>
            </a:endParaRPr>
          </a:p>
        </p:txBody>
      </p:sp>
      <p:sp>
        <p:nvSpPr>
          <p:cNvPr id="13" name="Title 1">
            <a:extLst>
              <a:ext uri="{FF2B5EF4-FFF2-40B4-BE49-F238E27FC236}">
                <a16:creationId xmlns:a16="http://schemas.microsoft.com/office/drawing/2014/main" id="{539E3538-2194-43D4-90DB-4299EE7D0313}"/>
              </a:ext>
            </a:extLst>
          </p:cNvPr>
          <p:cNvSpPr txBox="1">
            <a:spLocks/>
          </p:cNvSpPr>
          <p:nvPr/>
        </p:nvSpPr>
        <p:spPr>
          <a:xfrm>
            <a:off x="289250" y="24636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Haïti : un réseau francophone</a:t>
            </a:r>
          </a:p>
        </p:txBody>
      </p:sp>
      <p:pic>
        <p:nvPicPr>
          <p:cNvPr id="14" name="Graphic 13">
            <a:extLst>
              <a:ext uri="{FF2B5EF4-FFF2-40B4-BE49-F238E27FC236}">
                <a16:creationId xmlns:a16="http://schemas.microsoft.com/office/drawing/2014/main" id="{18F98ACA-18B3-4CC0-B80C-171C08EB82C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82131" y="136525"/>
            <a:ext cx="932269" cy="932269"/>
          </a:xfrm>
          <a:prstGeom prst="rect">
            <a:avLst/>
          </a:prstGeom>
        </p:spPr>
      </p:pic>
    </p:spTree>
    <p:extLst>
      <p:ext uri="{BB962C8B-B14F-4D97-AF65-F5344CB8AC3E}">
        <p14:creationId xmlns:p14="http://schemas.microsoft.com/office/powerpoint/2010/main" val="40607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DFF5F79-8FD5-411F-8763-C156D4C6D897}"/>
              </a:ext>
            </a:extLst>
          </p:cNvPr>
          <p:cNvSpPr>
            <a:spLocks noGrp="1"/>
          </p:cNvSpPr>
          <p:nvPr>
            <p:ph type="sldNum" sz="quarter" idx="12"/>
          </p:nvPr>
        </p:nvSpPr>
        <p:spPr/>
        <p:txBody>
          <a:bodyPr/>
          <a:lstStyle/>
          <a:p>
            <a:fld id="{4FAB73BC-B049-4115-A692-8D63A059BFB8}" type="slidenum">
              <a:rPr lang="en-US" smtClean="0"/>
              <a:pPr/>
              <a:t>42</a:t>
            </a:fld>
            <a:endParaRPr lang="en-US" dirty="0"/>
          </a:p>
        </p:txBody>
      </p:sp>
      <mc:AlternateContent xmlns:mc="http://schemas.openxmlformats.org/markup-compatibility/2006" xmlns:cx2="http://schemas.microsoft.com/office/drawing/2015/10/21/chartex">
        <mc:Choice Requires="cx2">
          <p:graphicFrame>
            <p:nvGraphicFramePr>
              <p:cNvPr id="4" name="Chart 3">
                <a:extLst>
                  <a:ext uri="{FF2B5EF4-FFF2-40B4-BE49-F238E27FC236}">
                    <a16:creationId xmlns:a16="http://schemas.microsoft.com/office/drawing/2014/main" id="{C0FE761E-0C90-4865-B7E3-5B099F335943}"/>
                  </a:ext>
                </a:extLst>
              </p:cNvPr>
              <p:cNvGraphicFramePr/>
              <p:nvPr>
                <p:extLst>
                  <p:ext uri="{D42A27DB-BD31-4B8C-83A1-F6EECF244321}">
                    <p14:modId xmlns:p14="http://schemas.microsoft.com/office/powerpoint/2010/main" val="227114881"/>
                  </p:ext>
                </p:extLst>
              </p:nvPr>
            </p:nvGraphicFramePr>
            <p:xfrm>
              <a:off x="2568374" y="2102909"/>
              <a:ext cx="6086916" cy="3969203"/>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C0FE761E-0C90-4865-B7E3-5B099F335943}"/>
                  </a:ext>
                </a:extLst>
              </p:cNvPr>
              <p:cNvPicPr>
                <a:picLocks noGrp="1" noRot="1" noChangeAspect="1" noMove="1" noResize="1" noEditPoints="1" noAdjustHandles="1" noChangeArrowheads="1" noChangeShapeType="1"/>
              </p:cNvPicPr>
              <p:nvPr/>
            </p:nvPicPr>
            <p:blipFill>
              <a:blip r:embed="rId3"/>
              <a:stretch>
                <a:fillRect/>
              </a:stretch>
            </p:blipFill>
            <p:spPr>
              <a:xfrm>
                <a:off x="2568374" y="2102909"/>
                <a:ext cx="6086916" cy="3969203"/>
              </a:xfrm>
              <a:prstGeom prst="rect">
                <a:avLst/>
              </a:prstGeom>
            </p:spPr>
          </p:pic>
        </mc:Fallback>
      </mc:AlternateContent>
      <p:sp>
        <p:nvSpPr>
          <p:cNvPr id="5" name="TextBox 4">
            <a:extLst>
              <a:ext uri="{FF2B5EF4-FFF2-40B4-BE49-F238E27FC236}">
                <a16:creationId xmlns:a16="http://schemas.microsoft.com/office/drawing/2014/main" id="{3B8ADD69-0CD1-4CDF-9A00-7FD077AFF6BB}"/>
              </a:ext>
            </a:extLst>
          </p:cNvPr>
          <p:cNvSpPr txBox="1"/>
          <p:nvPr/>
        </p:nvSpPr>
        <p:spPr>
          <a:xfrm>
            <a:off x="3224464" y="1537487"/>
            <a:ext cx="4078296" cy="369332"/>
          </a:xfrm>
          <a:prstGeom prst="rect">
            <a:avLst/>
          </a:prstGeom>
          <a:noFill/>
        </p:spPr>
        <p:txBody>
          <a:bodyPr wrap="none" rtlCol="0">
            <a:spAutoFit/>
          </a:bodyPr>
          <a:lstStyle/>
          <a:p>
            <a:r>
              <a:rPr lang="fr-FR" dirty="0"/>
              <a:t>Pyramide des âges des acteurs littéraires</a:t>
            </a:r>
          </a:p>
        </p:txBody>
      </p:sp>
      <p:sp>
        <p:nvSpPr>
          <p:cNvPr id="3" name="ZoneTexte 2">
            <a:extLst>
              <a:ext uri="{FF2B5EF4-FFF2-40B4-BE49-F238E27FC236}">
                <a16:creationId xmlns:a16="http://schemas.microsoft.com/office/drawing/2014/main" id="{83EFA0B3-3F1F-4867-B3BA-580B539D2B8F}"/>
              </a:ext>
            </a:extLst>
          </p:cNvPr>
          <p:cNvSpPr txBox="1"/>
          <p:nvPr/>
        </p:nvSpPr>
        <p:spPr>
          <a:xfrm>
            <a:off x="272716" y="1367343"/>
            <a:ext cx="2951748" cy="1200329"/>
          </a:xfrm>
          <a:prstGeom prst="rect">
            <a:avLst/>
          </a:prstGeom>
          <a:noFill/>
        </p:spPr>
        <p:txBody>
          <a:bodyPr wrap="square" rtlCol="0">
            <a:spAutoFit/>
          </a:bodyPr>
          <a:lstStyle/>
          <a:p>
            <a:r>
              <a:rPr lang="fr-FR" dirty="0"/>
              <a:t>128 dates de naissance</a:t>
            </a:r>
          </a:p>
          <a:p>
            <a:r>
              <a:rPr lang="fr-FR" dirty="0"/>
              <a:t>156 auteurs non décédés.</a:t>
            </a:r>
          </a:p>
          <a:p>
            <a:endParaRPr lang="fr-FR" dirty="0"/>
          </a:p>
          <a:p>
            <a:endParaRPr lang="fr-FR" dirty="0"/>
          </a:p>
        </p:txBody>
      </p:sp>
      <p:pic>
        <p:nvPicPr>
          <p:cNvPr id="7" name="Picture 9">
            <a:extLst>
              <a:ext uri="{FF2B5EF4-FFF2-40B4-BE49-F238E27FC236}">
                <a16:creationId xmlns:a16="http://schemas.microsoft.com/office/drawing/2014/main" id="{F3357D3A-7478-498C-BD3A-BC75AC0AEB9A}"/>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068794"/>
            <a:ext cx="1209868" cy="5287556"/>
          </a:xfrm>
          <a:prstGeom prst="rect">
            <a:avLst/>
          </a:prstGeom>
        </p:spPr>
      </p:pic>
      <p:sp>
        <p:nvSpPr>
          <p:cNvPr id="8" name="Title 1">
            <a:extLst>
              <a:ext uri="{FF2B5EF4-FFF2-40B4-BE49-F238E27FC236}">
                <a16:creationId xmlns:a16="http://schemas.microsoft.com/office/drawing/2014/main" id="{4F6864C2-2C88-4300-9D45-66B4C06AA625}"/>
              </a:ext>
            </a:extLst>
          </p:cNvPr>
          <p:cNvSpPr txBox="1">
            <a:spLocks/>
          </p:cNvSpPr>
          <p:nvPr/>
        </p:nvSpPr>
        <p:spPr>
          <a:xfrm>
            <a:off x="289250" y="24636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Un corpus d’acteurs « institutionnalisés »</a:t>
            </a:r>
          </a:p>
        </p:txBody>
      </p:sp>
      <p:pic>
        <p:nvPicPr>
          <p:cNvPr id="9" name="Graphic 8">
            <a:extLst>
              <a:ext uri="{FF2B5EF4-FFF2-40B4-BE49-F238E27FC236}">
                <a16:creationId xmlns:a16="http://schemas.microsoft.com/office/drawing/2014/main" id="{D59CD807-3A4D-493D-A02C-1484D6A4832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36525"/>
            <a:ext cx="932269" cy="932269"/>
          </a:xfrm>
          <a:prstGeom prst="rect">
            <a:avLst/>
          </a:prstGeom>
        </p:spPr>
      </p:pic>
    </p:spTree>
    <p:extLst>
      <p:ext uri="{BB962C8B-B14F-4D97-AF65-F5344CB8AC3E}">
        <p14:creationId xmlns:p14="http://schemas.microsoft.com/office/powerpoint/2010/main" val="44636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150374"/>
            <a:ext cx="1209868" cy="5205976"/>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Des professions aux « parcours de vie »</a:t>
            </a:r>
          </a:p>
        </p:txBody>
      </p:sp>
      <p:sp>
        <p:nvSpPr>
          <p:cNvPr id="7" name="ZoneTexte 6"/>
          <p:cNvSpPr txBox="1"/>
          <p:nvPr/>
        </p:nvSpPr>
        <p:spPr>
          <a:xfrm>
            <a:off x="343228" y="2843077"/>
            <a:ext cx="5125451" cy="1477328"/>
          </a:xfrm>
          <a:prstGeom prst="rect">
            <a:avLst/>
          </a:prstGeom>
          <a:noFill/>
        </p:spPr>
        <p:txBody>
          <a:bodyPr wrap="square" rtlCol="0">
            <a:spAutoFit/>
          </a:bodyPr>
          <a:lstStyle/>
          <a:p>
            <a:pPr marL="285750" indent="-285750">
              <a:buFont typeface="Arial" panose="020B0604020202020204" pitchFamily="34" charset="0"/>
              <a:buChar char="•"/>
            </a:pPr>
            <a:r>
              <a:rPr lang="fr-FR" dirty="0"/>
              <a:t>Un individu peut avoir exercé plusieurs professions au cours de sa vie.</a:t>
            </a:r>
          </a:p>
          <a:p>
            <a:pPr marL="285750" indent="-285750">
              <a:buFont typeface="Arial" panose="020B0604020202020204" pitchFamily="34" charset="0"/>
              <a:buChar char="•"/>
            </a:pPr>
            <a:r>
              <a:rPr lang="fr-FR" dirty="0"/>
              <a:t>L’extraction ne nous permet pas d’adopter une approche diachronique des entités auteurs et ne peut qu’en rendre compte quantitativement.</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41" y="1275860"/>
            <a:ext cx="5526086" cy="1324346"/>
          </a:xfrm>
          <a:prstGeom prst="rect">
            <a:avLst/>
          </a:prstGeom>
        </p:spPr>
      </p:pic>
      <p:sp>
        <p:nvSpPr>
          <p:cNvPr id="2" name="Espace réservé du numéro de diapositive 1">
            <a:extLst>
              <a:ext uri="{FF2B5EF4-FFF2-40B4-BE49-F238E27FC236}">
                <a16:creationId xmlns:a16="http://schemas.microsoft.com/office/drawing/2014/main" id="{BC17FB50-E1C1-49B4-B058-9B714260CF2E}"/>
              </a:ext>
            </a:extLst>
          </p:cNvPr>
          <p:cNvSpPr>
            <a:spLocks noGrp="1"/>
          </p:cNvSpPr>
          <p:nvPr>
            <p:ph type="sldNum" sz="quarter" idx="12"/>
          </p:nvPr>
        </p:nvSpPr>
        <p:spPr/>
        <p:txBody>
          <a:bodyPr/>
          <a:lstStyle/>
          <a:p>
            <a:fld id="{4FAB73BC-B049-4115-A692-8D63A059BFB8}" type="slidenum">
              <a:rPr lang="en-US" smtClean="0"/>
              <a:pPr/>
              <a:t>43</a:t>
            </a:fld>
            <a:endParaRPr lang="en-US" dirty="0"/>
          </a:p>
        </p:txBody>
      </p:sp>
      <p:pic>
        <p:nvPicPr>
          <p:cNvPr id="6" name="Picture 5">
            <a:extLst>
              <a:ext uri="{FF2B5EF4-FFF2-40B4-BE49-F238E27FC236}">
                <a16:creationId xmlns:a16="http://schemas.microsoft.com/office/drawing/2014/main" id="{A62CDEBD-DE95-4B5C-B66A-FB5114BFE7F0}"/>
              </a:ext>
            </a:extLst>
          </p:cNvPr>
          <p:cNvPicPr>
            <a:picLocks noChangeAspect="1"/>
          </p:cNvPicPr>
          <p:nvPr/>
        </p:nvPicPr>
        <p:blipFill>
          <a:blip r:embed="rId4"/>
          <a:stretch>
            <a:fillRect/>
          </a:stretch>
        </p:blipFill>
        <p:spPr>
          <a:xfrm>
            <a:off x="5776695" y="1314936"/>
            <a:ext cx="5245136" cy="4943965"/>
          </a:xfrm>
          <a:prstGeom prst="rect">
            <a:avLst/>
          </a:prstGeom>
        </p:spPr>
      </p:pic>
      <p:sp>
        <p:nvSpPr>
          <p:cNvPr id="3" name="TextBox 2">
            <a:extLst>
              <a:ext uri="{FF2B5EF4-FFF2-40B4-BE49-F238E27FC236}">
                <a16:creationId xmlns:a16="http://schemas.microsoft.com/office/drawing/2014/main" id="{1464C935-77EC-4E80-B3F2-CB0A0D26ABBF}"/>
              </a:ext>
            </a:extLst>
          </p:cNvPr>
          <p:cNvSpPr txBox="1"/>
          <p:nvPr/>
        </p:nvSpPr>
        <p:spPr>
          <a:xfrm>
            <a:off x="366031" y="4515303"/>
            <a:ext cx="5437445" cy="2031325"/>
          </a:xfrm>
          <a:prstGeom prst="rect">
            <a:avLst/>
          </a:prstGeom>
          <a:noFill/>
        </p:spPr>
        <p:txBody>
          <a:bodyPr wrap="square" rtlCol="0">
            <a:spAutoFit/>
          </a:bodyPr>
          <a:lstStyle/>
          <a:p>
            <a:r>
              <a:rPr lang="fr-FR" dirty="0"/>
              <a:t>Quelques faits intéressants toutefois :</a:t>
            </a:r>
          </a:p>
          <a:p>
            <a:pPr marL="285750" indent="-285750">
              <a:buFont typeface="Arial" panose="020B0604020202020204" pitchFamily="34" charset="0"/>
              <a:buChar char="•"/>
            </a:pPr>
            <a:r>
              <a:rPr lang="fr-FR" dirty="0"/>
              <a:t>« auteur » n’apparait qu’en seconde profession.</a:t>
            </a:r>
          </a:p>
          <a:p>
            <a:pPr marL="285750" indent="-285750">
              <a:buFont typeface="Arial" panose="020B0604020202020204" pitchFamily="34" charset="0"/>
              <a:buChar char="•"/>
            </a:pPr>
            <a:r>
              <a:rPr lang="fr-FR" dirty="0"/>
              <a:t>« écrivain » et « poète » sont deux notions très liées.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Les métiers de la presse, de l’art et de l’enseignement sont des professions pour lesquels l’activité littéraire est secondaire.</a:t>
            </a:r>
          </a:p>
          <a:p>
            <a:pPr marL="285750" indent="-285750">
              <a:buFont typeface="Arial" panose="020B0604020202020204" pitchFamily="34" charset="0"/>
              <a:buChar char="•"/>
            </a:pPr>
            <a:endParaRPr lang="fr-FR" dirty="0"/>
          </a:p>
        </p:txBody>
      </p:sp>
      <p:pic>
        <p:nvPicPr>
          <p:cNvPr id="10" name="Graphic 9">
            <a:extLst>
              <a:ext uri="{FF2B5EF4-FFF2-40B4-BE49-F238E27FC236}">
                <a16:creationId xmlns:a16="http://schemas.microsoft.com/office/drawing/2014/main" id="{E5C07A38-CF8C-4C37-923C-24AE7CF6585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67001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Utilisation des données bibliographiques d’île en île</a:t>
            </a:r>
          </a:p>
        </p:txBody>
      </p:sp>
      <p:pic>
        <p:nvPicPr>
          <p:cNvPr id="5"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798990"/>
            <a:ext cx="1209868" cy="5557360"/>
          </a:xfrm>
          <a:prstGeom prst="rect">
            <a:avLst/>
          </a:prstGeom>
        </p:spPr>
      </p:pic>
      <p:sp>
        <p:nvSpPr>
          <p:cNvPr id="6" name="ZoneTexte 5"/>
          <p:cNvSpPr txBox="1"/>
          <p:nvPr/>
        </p:nvSpPr>
        <p:spPr>
          <a:xfrm>
            <a:off x="1070810" y="1052676"/>
            <a:ext cx="7664115" cy="1200329"/>
          </a:xfrm>
          <a:prstGeom prst="rect">
            <a:avLst/>
          </a:prstGeom>
          <a:noFill/>
        </p:spPr>
        <p:txBody>
          <a:bodyPr wrap="square" rtlCol="0">
            <a:spAutoFit/>
          </a:bodyPr>
          <a:lstStyle/>
          <a:p>
            <a:pPr marL="285750" indent="-285750">
              <a:buFont typeface="Arial" panose="020B0604020202020204" pitchFamily="34" charset="0"/>
              <a:buChar char="•"/>
            </a:pPr>
            <a:r>
              <a:rPr lang="fr-FR" dirty="0"/>
              <a:t>Analyse textuelle des notices biographiques</a:t>
            </a:r>
          </a:p>
          <a:p>
            <a:pPr marL="285750" indent="-285750">
              <a:buFont typeface="Arial" panose="020B0604020202020204" pitchFamily="34" charset="0"/>
              <a:buChar char="•"/>
            </a:pPr>
            <a:r>
              <a:rPr lang="fr-FR" dirty="0"/>
              <a:t>Analyses en réseaux des liens de collaborations identifiés au sein des notices biographiques et des répertoires d’autorités </a:t>
            </a:r>
          </a:p>
          <a:p>
            <a:pPr marL="285750" indent="-285750">
              <a:buFont typeface="Arial" panose="020B0604020202020204" pitchFamily="34" charset="0"/>
              <a:buChar char="•"/>
            </a:pPr>
            <a:endParaRPr lang="fr-FR" dirty="0"/>
          </a:p>
        </p:txBody>
      </p:sp>
      <p:pic>
        <p:nvPicPr>
          <p:cNvPr id="11" name="Image 10"/>
          <p:cNvPicPr>
            <a:picLocks noChangeAspect="1"/>
          </p:cNvPicPr>
          <p:nvPr/>
        </p:nvPicPr>
        <p:blipFill>
          <a:blip r:embed="rId3"/>
          <a:stretch>
            <a:fillRect/>
          </a:stretch>
        </p:blipFill>
        <p:spPr>
          <a:xfrm>
            <a:off x="692316" y="2682910"/>
            <a:ext cx="4788253" cy="1899602"/>
          </a:xfrm>
          <a:prstGeom prst="rect">
            <a:avLst/>
          </a:prstGeom>
        </p:spPr>
      </p:pic>
      <p:sp>
        <p:nvSpPr>
          <p:cNvPr id="2" name="Espace réservé du numéro de diapositive 1">
            <a:extLst>
              <a:ext uri="{FF2B5EF4-FFF2-40B4-BE49-F238E27FC236}">
                <a16:creationId xmlns:a16="http://schemas.microsoft.com/office/drawing/2014/main" id="{E16D3C75-F3DE-4CF0-BA18-42E343C70AC0}"/>
              </a:ext>
            </a:extLst>
          </p:cNvPr>
          <p:cNvSpPr>
            <a:spLocks noGrp="1"/>
          </p:cNvSpPr>
          <p:nvPr>
            <p:ph type="sldNum" sz="quarter" idx="12"/>
          </p:nvPr>
        </p:nvSpPr>
        <p:spPr/>
        <p:txBody>
          <a:bodyPr/>
          <a:lstStyle/>
          <a:p>
            <a:fld id="{4FAB73BC-B049-4115-A692-8D63A059BFB8}" type="slidenum">
              <a:rPr lang="en-US" smtClean="0"/>
              <a:pPr/>
              <a:t>44</a:t>
            </a:fld>
            <a:endParaRPr lang="en-US" dirty="0"/>
          </a:p>
        </p:txBody>
      </p:sp>
      <p:pic>
        <p:nvPicPr>
          <p:cNvPr id="14" name="Picture 13">
            <a:extLst>
              <a:ext uri="{FF2B5EF4-FFF2-40B4-BE49-F238E27FC236}">
                <a16:creationId xmlns:a16="http://schemas.microsoft.com/office/drawing/2014/main" id="{C0362185-8E70-4FDF-A781-C6CF04408F28}"/>
              </a:ext>
            </a:extLst>
          </p:cNvPr>
          <p:cNvPicPr>
            <a:picLocks noChangeAspect="1"/>
          </p:cNvPicPr>
          <p:nvPr/>
        </p:nvPicPr>
        <p:blipFill>
          <a:blip r:embed="rId4"/>
          <a:stretch>
            <a:fillRect/>
          </a:stretch>
        </p:blipFill>
        <p:spPr>
          <a:xfrm>
            <a:off x="6005937" y="2526498"/>
            <a:ext cx="4976194" cy="2748889"/>
          </a:xfrm>
          <a:prstGeom prst="rect">
            <a:avLst/>
          </a:prstGeom>
        </p:spPr>
      </p:pic>
      <p:sp>
        <p:nvSpPr>
          <p:cNvPr id="7" name="Rectangle 6">
            <a:extLst>
              <a:ext uri="{FF2B5EF4-FFF2-40B4-BE49-F238E27FC236}">
                <a16:creationId xmlns:a16="http://schemas.microsoft.com/office/drawing/2014/main" id="{A421FFA1-D635-4993-9E77-E3579E6FE632}"/>
              </a:ext>
            </a:extLst>
          </p:cNvPr>
          <p:cNvSpPr/>
          <p:nvPr/>
        </p:nvSpPr>
        <p:spPr>
          <a:xfrm>
            <a:off x="5858043" y="2098625"/>
            <a:ext cx="6096000" cy="369332"/>
          </a:xfrm>
          <a:prstGeom prst="rect">
            <a:avLst/>
          </a:prstGeom>
        </p:spPr>
        <p:txBody>
          <a:bodyPr>
            <a:spAutoFit/>
          </a:bodyPr>
          <a:lstStyle/>
          <a:p>
            <a:r>
              <a:rPr lang="fr-FR" i="1" dirty="0">
                <a:latin typeface="TimesNewRomanPS-ItalicMT"/>
              </a:rPr>
              <a:t>Réseau des liens de collaborations obtenu sur </a:t>
            </a:r>
            <a:r>
              <a:rPr lang="fr-FR" i="1" dirty="0" err="1">
                <a:latin typeface="TimesNewRomanPS-ItalicMT"/>
              </a:rPr>
              <a:t>Gephi</a:t>
            </a:r>
            <a:r>
              <a:rPr lang="fr-FR" i="1" dirty="0">
                <a:latin typeface="TimesNewRomanPS-ItalicMT"/>
              </a:rPr>
              <a:t> :</a:t>
            </a:r>
            <a:endParaRPr lang="fr-FR" dirty="0"/>
          </a:p>
        </p:txBody>
      </p:sp>
      <p:sp>
        <p:nvSpPr>
          <p:cNvPr id="8" name="Rectangle 7">
            <a:extLst>
              <a:ext uri="{FF2B5EF4-FFF2-40B4-BE49-F238E27FC236}">
                <a16:creationId xmlns:a16="http://schemas.microsoft.com/office/drawing/2014/main" id="{9B0612CE-7C0D-4C00-B8E4-3100E84BCCE9}"/>
              </a:ext>
            </a:extLst>
          </p:cNvPr>
          <p:cNvSpPr/>
          <p:nvPr/>
        </p:nvSpPr>
        <p:spPr>
          <a:xfrm>
            <a:off x="447117" y="5125769"/>
            <a:ext cx="11139948" cy="1200329"/>
          </a:xfrm>
          <a:prstGeom prst="rect">
            <a:avLst/>
          </a:prstGeom>
        </p:spPr>
        <p:txBody>
          <a:bodyPr wrap="square">
            <a:spAutoFit/>
          </a:bodyPr>
          <a:lstStyle/>
          <a:p>
            <a:pPr marL="285750" indent="-285750">
              <a:buFont typeface="Arial" panose="020B0604020202020204" pitchFamily="34" charset="0"/>
              <a:buChar char="•"/>
            </a:pPr>
            <a:r>
              <a:rPr lang="fr-FR" dirty="0">
                <a:sym typeface="Wingdings" panose="05000000000000000000" pitchFamily="2" charset="2"/>
              </a:rPr>
              <a:t>Relations de </a:t>
            </a:r>
            <a:r>
              <a:rPr lang="fr-FR" dirty="0" err="1">
                <a:sym typeface="Wingdings" panose="05000000000000000000" pitchFamily="2" charset="2"/>
              </a:rPr>
              <a:t>co-autorat</a:t>
            </a:r>
            <a:r>
              <a:rPr lang="fr-FR" dirty="0">
                <a:sym typeface="Wingdings" panose="05000000000000000000" pitchFamily="2" charset="2"/>
              </a:rPr>
              <a:t> et de liens de collaborations.</a:t>
            </a:r>
          </a:p>
          <a:p>
            <a:pPr marL="285750" indent="-285750">
              <a:buFont typeface="Wingdings" panose="05000000000000000000" pitchFamily="2" charset="2"/>
              <a:buChar char="à"/>
            </a:pPr>
            <a:r>
              <a:rPr lang="fr-FR" dirty="0">
                <a:sym typeface="Wingdings" panose="05000000000000000000" pitchFamily="2" charset="2"/>
              </a:rPr>
              <a:t>Près de 326 entités nommées ont été extraites automatiquement depuis île-en-île, 506 du VIAF. </a:t>
            </a:r>
          </a:p>
          <a:p>
            <a:pPr marL="285750" indent="-285750">
              <a:buFont typeface="Wingdings" panose="05000000000000000000" pitchFamily="2" charset="2"/>
              <a:buChar char="à"/>
            </a:pPr>
            <a:r>
              <a:rPr lang="fr-FR" dirty="0">
                <a:sym typeface="Wingdings" panose="05000000000000000000" pitchFamily="2" charset="2"/>
              </a:rPr>
              <a:t>Sur ces 832 entités, on note 583 uniques soit 86% du corpus. </a:t>
            </a:r>
          </a:p>
          <a:p>
            <a:pPr marL="285750" indent="-285750">
              <a:buFont typeface="Wingdings" panose="05000000000000000000" pitchFamily="2" charset="2"/>
              <a:buChar char="à"/>
            </a:pPr>
            <a:r>
              <a:rPr lang="fr-FR" dirty="0">
                <a:sym typeface="Wingdings" panose="05000000000000000000" pitchFamily="2" charset="2"/>
              </a:rPr>
              <a:t>65 apparaissent à deux reprises (10%) et 18 à trois reprises (3%).</a:t>
            </a:r>
          </a:p>
        </p:txBody>
      </p:sp>
      <p:pic>
        <p:nvPicPr>
          <p:cNvPr id="16" name="Graphic 15">
            <a:extLst>
              <a:ext uri="{FF2B5EF4-FFF2-40B4-BE49-F238E27FC236}">
                <a16:creationId xmlns:a16="http://schemas.microsoft.com/office/drawing/2014/main" id="{DA6A183B-8CC8-49C8-9C0E-6187BC9A39B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86806" y="4054"/>
            <a:ext cx="794936" cy="794936"/>
          </a:xfrm>
          <a:prstGeom prst="rect">
            <a:avLst/>
          </a:prstGeom>
        </p:spPr>
      </p:pic>
    </p:spTree>
    <p:extLst>
      <p:ext uri="{BB962C8B-B14F-4D97-AF65-F5344CB8AC3E}">
        <p14:creationId xmlns:p14="http://schemas.microsoft.com/office/powerpoint/2010/main" val="1076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3F50B-A776-4212-8315-FE55DCCE968F}"/>
              </a:ext>
            </a:extLst>
          </p:cNvPr>
          <p:cNvSpPr>
            <a:spLocks noGrp="1"/>
          </p:cNvSpPr>
          <p:nvPr>
            <p:ph type="title"/>
          </p:nvPr>
        </p:nvSpPr>
        <p:spPr/>
        <p:txBody>
          <a:bodyPr>
            <a:normAutofit/>
          </a:bodyPr>
          <a:lstStyle/>
          <a:p>
            <a:r>
              <a:rPr lang="fr-FR" sz="4000"/>
              <a:t>Du côté du contenu web fournis par île-en-île</a:t>
            </a:r>
            <a:endParaRPr lang="fr-FR" sz="4000" dirty="0"/>
          </a:p>
        </p:txBody>
      </p:sp>
      <p:sp>
        <p:nvSpPr>
          <p:cNvPr id="3" name="Slide Number Placeholder 2">
            <a:extLst>
              <a:ext uri="{FF2B5EF4-FFF2-40B4-BE49-F238E27FC236}">
                <a16:creationId xmlns:a16="http://schemas.microsoft.com/office/drawing/2014/main" id="{895DBC37-2867-4FBB-AF8F-E630A1B615A3}"/>
              </a:ext>
            </a:extLst>
          </p:cNvPr>
          <p:cNvSpPr>
            <a:spLocks noGrp="1"/>
          </p:cNvSpPr>
          <p:nvPr>
            <p:ph type="sldNum" sz="quarter" idx="12"/>
          </p:nvPr>
        </p:nvSpPr>
        <p:spPr/>
        <p:txBody>
          <a:bodyPr/>
          <a:lstStyle/>
          <a:p>
            <a:fld id="{4FAB73BC-B049-4115-A692-8D63A059BFB8}" type="slidenum">
              <a:rPr lang="en-US" smtClean="0"/>
              <a:t>45</a:t>
            </a:fld>
            <a:endParaRPr lang="en-US" dirty="0"/>
          </a:p>
        </p:txBody>
      </p:sp>
      <p:pic>
        <p:nvPicPr>
          <p:cNvPr id="4" name="Picture 3">
            <a:extLst>
              <a:ext uri="{FF2B5EF4-FFF2-40B4-BE49-F238E27FC236}">
                <a16:creationId xmlns:a16="http://schemas.microsoft.com/office/drawing/2014/main" id="{6A985E86-EB74-4B52-82B3-CF68D9881502}"/>
              </a:ext>
            </a:extLst>
          </p:cNvPr>
          <p:cNvPicPr>
            <a:picLocks noChangeAspect="1"/>
          </p:cNvPicPr>
          <p:nvPr/>
        </p:nvPicPr>
        <p:blipFill>
          <a:blip r:embed="rId2"/>
          <a:stretch>
            <a:fillRect/>
          </a:stretch>
        </p:blipFill>
        <p:spPr>
          <a:xfrm>
            <a:off x="1903617" y="1408778"/>
            <a:ext cx="7230833" cy="3182887"/>
          </a:xfrm>
          <a:prstGeom prst="rect">
            <a:avLst/>
          </a:prstGeom>
        </p:spPr>
      </p:pic>
      <p:pic>
        <p:nvPicPr>
          <p:cNvPr id="6" name="Picture 5">
            <a:extLst>
              <a:ext uri="{FF2B5EF4-FFF2-40B4-BE49-F238E27FC236}">
                <a16:creationId xmlns:a16="http://schemas.microsoft.com/office/drawing/2014/main" id="{7C7ABFBE-0EF4-49FF-9EA5-34DE4F02A28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238865"/>
            <a:ext cx="1209868" cy="5117485"/>
          </a:xfrm>
          <a:prstGeom prst="rect">
            <a:avLst/>
          </a:prstGeom>
        </p:spPr>
      </p:pic>
      <p:pic>
        <p:nvPicPr>
          <p:cNvPr id="7" name="Graphic 6">
            <a:extLst>
              <a:ext uri="{FF2B5EF4-FFF2-40B4-BE49-F238E27FC236}">
                <a16:creationId xmlns:a16="http://schemas.microsoft.com/office/drawing/2014/main" id="{E94DA16F-5002-43FC-B1D1-1131534DF93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228600"/>
            <a:ext cx="796907" cy="796907"/>
          </a:xfrm>
          <a:prstGeom prst="rect">
            <a:avLst/>
          </a:prstGeom>
        </p:spPr>
      </p:pic>
    </p:spTree>
    <p:extLst>
      <p:ext uri="{BB962C8B-B14F-4D97-AF65-F5344CB8AC3E}">
        <p14:creationId xmlns:p14="http://schemas.microsoft.com/office/powerpoint/2010/main" val="394512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46</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11042100" cy="623400"/>
          </a:xfrm>
        </p:spPr>
        <p:txBody>
          <a:bodyPr>
            <a:normAutofit fontScale="90000"/>
          </a:bodyPr>
          <a:lstStyle/>
          <a:p>
            <a:r>
              <a:rPr lang="fr-FR" dirty="0"/>
              <a:t>Pages personnelles issues de SPLA - </a:t>
            </a:r>
            <a:r>
              <a:rPr lang="fr-FR" sz="2200" dirty="0"/>
              <a:t>Un voyage dans le temps</a:t>
            </a:r>
            <a:endParaRPr lang="fr-FR" dirty="0"/>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201246"/>
            <a:ext cx="1209868" cy="5211729"/>
          </a:xfrm>
          <a:prstGeom prst="rect">
            <a:avLst/>
          </a:prstGeom>
        </p:spPr>
      </p:pic>
      <p:sp>
        <p:nvSpPr>
          <p:cNvPr id="10" name="TextBox 9">
            <a:extLst>
              <a:ext uri="{FF2B5EF4-FFF2-40B4-BE49-F238E27FC236}">
                <a16:creationId xmlns:a16="http://schemas.microsoft.com/office/drawing/2014/main" id="{124E0502-D9B9-4183-8C24-2885BBEF4AD5}"/>
              </a:ext>
            </a:extLst>
          </p:cNvPr>
          <p:cNvSpPr txBox="1"/>
          <p:nvPr/>
        </p:nvSpPr>
        <p:spPr>
          <a:xfrm>
            <a:off x="830424" y="2897363"/>
            <a:ext cx="184731" cy="369332"/>
          </a:xfrm>
          <a:prstGeom prst="rect">
            <a:avLst/>
          </a:prstGeom>
          <a:noFill/>
        </p:spPr>
        <p:txBody>
          <a:bodyPr wrap="none" rtlCol="0">
            <a:spAutoFit/>
          </a:bodyPr>
          <a:lstStyle/>
          <a:p>
            <a:endParaRPr lang="fr-FR" dirty="0"/>
          </a:p>
        </p:txBody>
      </p:sp>
      <p:sp>
        <p:nvSpPr>
          <p:cNvPr id="25" name="TextBox 24">
            <a:extLst>
              <a:ext uri="{FF2B5EF4-FFF2-40B4-BE49-F238E27FC236}">
                <a16:creationId xmlns:a16="http://schemas.microsoft.com/office/drawing/2014/main" id="{7E661A13-1A96-4B74-B427-B5855B7E3162}"/>
              </a:ext>
            </a:extLst>
          </p:cNvPr>
          <p:cNvSpPr txBox="1"/>
          <p:nvPr/>
        </p:nvSpPr>
        <p:spPr>
          <a:xfrm>
            <a:off x="3457253" y="1068425"/>
            <a:ext cx="4217501" cy="369332"/>
          </a:xfrm>
          <a:prstGeom prst="rect">
            <a:avLst/>
          </a:prstGeom>
          <a:noFill/>
        </p:spPr>
        <p:txBody>
          <a:bodyPr wrap="none" rtlCol="0">
            <a:spAutoFit/>
          </a:bodyPr>
          <a:lstStyle/>
          <a:p>
            <a:r>
              <a:rPr lang="fr-FR" dirty="0"/>
              <a:t>Sur 9 références, 6 peuvent être observés </a:t>
            </a:r>
            <a:r>
              <a:rPr lang="fr-FR" sz="1600" dirty="0"/>
              <a:t>:</a:t>
            </a:r>
          </a:p>
        </p:txBody>
      </p:sp>
      <p:graphicFrame>
        <p:nvGraphicFramePr>
          <p:cNvPr id="27" name="Table 26">
            <a:extLst>
              <a:ext uri="{FF2B5EF4-FFF2-40B4-BE49-F238E27FC236}">
                <a16:creationId xmlns:a16="http://schemas.microsoft.com/office/drawing/2014/main" id="{72B07C49-17C7-47C9-B48C-051863C71CFF}"/>
              </a:ext>
            </a:extLst>
          </p:cNvPr>
          <p:cNvGraphicFramePr>
            <a:graphicFrameLocks noGrp="1"/>
          </p:cNvGraphicFramePr>
          <p:nvPr>
            <p:extLst>
              <p:ext uri="{D42A27DB-BD31-4B8C-83A1-F6EECF244321}">
                <p14:modId xmlns:p14="http://schemas.microsoft.com/office/powerpoint/2010/main" val="3648935207"/>
              </p:ext>
            </p:extLst>
          </p:nvPr>
        </p:nvGraphicFramePr>
        <p:xfrm>
          <a:off x="3252630" y="1475793"/>
          <a:ext cx="4080067" cy="1638300"/>
        </p:xfrm>
        <a:graphic>
          <a:graphicData uri="http://schemas.openxmlformats.org/drawingml/2006/table">
            <a:tbl>
              <a:tblPr>
                <a:tableStyleId>{5940675A-B579-460E-94D1-54222C63F5DA}</a:tableStyleId>
              </a:tblPr>
              <a:tblGrid>
                <a:gridCol w="3121543">
                  <a:extLst>
                    <a:ext uri="{9D8B030D-6E8A-4147-A177-3AD203B41FA5}">
                      <a16:colId xmlns:a16="http://schemas.microsoft.com/office/drawing/2014/main" val="2854178574"/>
                    </a:ext>
                  </a:extLst>
                </a:gridCol>
                <a:gridCol w="958524">
                  <a:extLst>
                    <a:ext uri="{9D8B030D-6E8A-4147-A177-3AD203B41FA5}">
                      <a16:colId xmlns:a16="http://schemas.microsoft.com/office/drawing/2014/main" val="3543880694"/>
                    </a:ext>
                  </a:extLst>
                </a:gridCol>
              </a:tblGrid>
              <a:tr h="182880">
                <a:tc>
                  <a:txBody>
                    <a:bodyPr/>
                    <a:lstStyle/>
                    <a:p>
                      <a:pPr algn="l" fontAlgn="b"/>
                      <a:r>
                        <a:rPr lang="fr-FR" sz="1300" u="none" strike="noStrike" dirty="0">
                          <a:effectLst/>
                        </a:rPr>
                        <a:t>Site Web</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Période d’activité</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18728413"/>
                  </a:ext>
                </a:extLst>
              </a:tr>
              <a:tr h="182880">
                <a:tc>
                  <a:txBody>
                    <a:bodyPr/>
                    <a:lstStyle/>
                    <a:p>
                      <a:pPr algn="l" fontAlgn="b"/>
                      <a:r>
                        <a:rPr lang="fr-FR" sz="1300" u="none" strike="noStrike" dirty="0">
                          <a:effectLst/>
                        </a:rPr>
                        <a:t>http://josaphat-robert-large</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tc>
                  <a:txBody>
                    <a:bodyPr/>
                    <a:lstStyle/>
                    <a:p>
                      <a:pPr algn="l" fontAlgn="b"/>
                      <a:r>
                        <a:rPr lang="fr-FR" sz="1300" u="none" strike="noStrike">
                          <a:effectLst/>
                        </a:rPr>
                        <a:t>[2004;2014]</a:t>
                      </a:r>
                      <a:endParaRPr lang="fr-FR" sz="1300" b="0" i="0" u="none" strike="noStrike">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extLst>
                  <a:ext uri="{0D108BD9-81ED-4DB2-BD59-A6C34878D82A}">
                    <a16:rowId xmlns:a16="http://schemas.microsoft.com/office/drawing/2014/main" val="2548150284"/>
                  </a:ext>
                </a:extLst>
              </a:tr>
              <a:tr h="182880">
                <a:tc>
                  <a:txBody>
                    <a:bodyPr/>
                    <a:lstStyle/>
                    <a:p>
                      <a:pPr algn="l" fontAlgn="b"/>
                      <a:r>
                        <a:rPr lang="fr-FR" sz="1300" u="none" strike="noStrike" dirty="0">
                          <a:effectLst/>
                        </a:rPr>
                        <a:t>http://www.franketienne.com</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tc>
                  <a:txBody>
                    <a:bodyPr/>
                    <a:lstStyle/>
                    <a:p>
                      <a:pPr algn="l" fontAlgn="b"/>
                      <a:r>
                        <a:rPr lang="fr-FR" sz="1300" u="none" strike="noStrike" dirty="0">
                          <a:effectLst/>
                        </a:rPr>
                        <a:t>[2005;2008]</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extLst>
                  <a:ext uri="{0D108BD9-81ED-4DB2-BD59-A6C34878D82A}">
                    <a16:rowId xmlns:a16="http://schemas.microsoft.com/office/drawing/2014/main" val="3056021910"/>
                  </a:ext>
                </a:extLst>
              </a:tr>
              <a:tr h="182880">
                <a:tc>
                  <a:txBody>
                    <a:bodyPr/>
                    <a:lstStyle/>
                    <a:p>
                      <a:pPr algn="l" fontAlgn="b"/>
                      <a:r>
                        <a:rPr lang="fr-FR" sz="1300" u="none" strike="noStrike" dirty="0">
                          <a:effectLst/>
                          <a:hlinkClick r:id="rId3"/>
                        </a:rPr>
                        <a:t>http://www.elifleurant.com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24850273"/>
                  </a:ext>
                </a:extLst>
              </a:tr>
              <a:tr h="182880">
                <a:tc>
                  <a:txBody>
                    <a:bodyPr/>
                    <a:lstStyle/>
                    <a:p>
                      <a:pPr algn="l" fontAlgn="b"/>
                      <a:r>
                        <a:rPr lang="fr-FR" sz="1300" u="sng" strike="noStrike" dirty="0">
                          <a:effectLst/>
                        </a:rPr>
                        <a:t>http://www.margaretmitchellarmand.com/</a:t>
                      </a:r>
                      <a:endParaRPr lang="fr-FR" sz="1300" b="0" i="0" u="sng" strike="noStrike" dirty="0">
                        <a:solidFill>
                          <a:srgbClr val="0563C1"/>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[2013;2018]</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14664965"/>
                  </a:ext>
                </a:extLst>
              </a:tr>
              <a:tr h="182880">
                <a:tc>
                  <a:txBody>
                    <a:bodyPr/>
                    <a:lstStyle/>
                    <a:p>
                      <a:pPr algn="l" fontAlgn="b"/>
                      <a:r>
                        <a:rPr lang="fr-FR" sz="1300" u="none" strike="noStrike" dirty="0">
                          <a:effectLst/>
                        </a:rPr>
                        <a:t>http://www.elsieaugustave.com/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634804"/>
                  </a:ext>
                </a:extLst>
              </a:tr>
              <a:tr h="56110">
                <a:tc>
                  <a:txBody>
                    <a:bodyPr/>
                    <a:lstStyle/>
                    <a:p>
                      <a:pPr algn="l" fontAlgn="b"/>
                      <a:r>
                        <a:rPr lang="fr-FR" sz="1300" u="none" strike="noStrike" dirty="0">
                          <a:effectLst/>
                        </a:rPr>
                        <a:t>http://jmlominy.com/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76426858"/>
                  </a:ext>
                </a:extLst>
              </a:tr>
            </a:tbl>
          </a:graphicData>
        </a:graphic>
      </p:graphicFrame>
      <p:pic>
        <p:nvPicPr>
          <p:cNvPr id="30" name="Picture 29">
            <a:extLst>
              <a:ext uri="{FF2B5EF4-FFF2-40B4-BE49-F238E27FC236}">
                <a16:creationId xmlns:a16="http://schemas.microsoft.com/office/drawing/2014/main" id="{423D39C2-4145-40EA-94C6-80A6F1462AB8}"/>
              </a:ext>
            </a:extLst>
          </p:cNvPr>
          <p:cNvPicPr>
            <a:picLocks noChangeAspect="1"/>
          </p:cNvPicPr>
          <p:nvPr/>
        </p:nvPicPr>
        <p:blipFill>
          <a:blip r:embed="rId4"/>
          <a:stretch>
            <a:fillRect/>
          </a:stretch>
        </p:blipFill>
        <p:spPr>
          <a:xfrm>
            <a:off x="8152420" y="1764892"/>
            <a:ext cx="2342004" cy="942186"/>
          </a:xfrm>
          <a:prstGeom prst="rect">
            <a:avLst/>
          </a:prstGeom>
        </p:spPr>
      </p:pic>
      <p:graphicFrame>
        <p:nvGraphicFramePr>
          <p:cNvPr id="22" name="Chart 21">
            <a:extLst>
              <a:ext uri="{FF2B5EF4-FFF2-40B4-BE49-F238E27FC236}">
                <a16:creationId xmlns:a16="http://schemas.microsoft.com/office/drawing/2014/main" id="{ED752649-CE6D-42C8-B415-16B114854B88}"/>
              </a:ext>
            </a:extLst>
          </p:cNvPr>
          <p:cNvGraphicFramePr>
            <a:graphicFrameLocks/>
          </p:cNvGraphicFramePr>
          <p:nvPr>
            <p:extLst>
              <p:ext uri="{D42A27DB-BD31-4B8C-83A1-F6EECF244321}">
                <p14:modId xmlns:p14="http://schemas.microsoft.com/office/powerpoint/2010/main" val="475743554"/>
              </p:ext>
            </p:extLst>
          </p:nvPr>
        </p:nvGraphicFramePr>
        <p:xfrm>
          <a:off x="59036" y="1201246"/>
          <a:ext cx="3605161" cy="2184801"/>
        </p:xfrm>
        <a:graphic>
          <a:graphicData uri="http://schemas.openxmlformats.org/drawingml/2006/chart">
            <c:chart xmlns:c="http://schemas.openxmlformats.org/drawingml/2006/chart" xmlns:r="http://schemas.openxmlformats.org/officeDocument/2006/relationships" r:id="rId5"/>
          </a:graphicData>
        </a:graphic>
      </p:graphicFrame>
      <p:pic>
        <p:nvPicPr>
          <p:cNvPr id="3" name="Picture 2">
            <a:extLst>
              <a:ext uri="{FF2B5EF4-FFF2-40B4-BE49-F238E27FC236}">
                <a16:creationId xmlns:a16="http://schemas.microsoft.com/office/drawing/2014/main" id="{5E1D53D6-1A03-486A-AEB5-26D417959116}"/>
              </a:ext>
            </a:extLst>
          </p:cNvPr>
          <p:cNvPicPr>
            <a:picLocks noChangeAspect="1"/>
          </p:cNvPicPr>
          <p:nvPr/>
        </p:nvPicPr>
        <p:blipFill>
          <a:blip r:embed="rId6"/>
          <a:stretch>
            <a:fillRect/>
          </a:stretch>
        </p:blipFill>
        <p:spPr>
          <a:xfrm>
            <a:off x="4835103" y="3512195"/>
            <a:ext cx="3420090" cy="2338495"/>
          </a:xfrm>
          <a:prstGeom prst="rect">
            <a:avLst/>
          </a:prstGeom>
        </p:spPr>
      </p:pic>
      <p:pic>
        <p:nvPicPr>
          <p:cNvPr id="4" name="Picture 3">
            <a:extLst>
              <a:ext uri="{FF2B5EF4-FFF2-40B4-BE49-F238E27FC236}">
                <a16:creationId xmlns:a16="http://schemas.microsoft.com/office/drawing/2014/main" id="{867FB172-6415-4932-8542-55CB8FADBEF9}"/>
              </a:ext>
            </a:extLst>
          </p:cNvPr>
          <p:cNvPicPr>
            <a:picLocks noChangeAspect="1"/>
          </p:cNvPicPr>
          <p:nvPr/>
        </p:nvPicPr>
        <p:blipFill>
          <a:blip r:embed="rId7"/>
          <a:stretch>
            <a:fillRect/>
          </a:stretch>
        </p:blipFill>
        <p:spPr>
          <a:xfrm>
            <a:off x="5036085" y="4078369"/>
            <a:ext cx="3286102" cy="1934621"/>
          </a:xfrm>
          <a:prstGeom prst="rect">
            <a:avLst/>
          </a:prstGeom>
        </p:spPr>
      </p:pic>
      <p:pic>
        <p:nvPicPr>
          <p:cNvPr id="2" name="Picture 1">
            <a:extLst>
              <a:ext uri="{FF2B5EF4-FFF2-40B4-BE49-F238E27FC236}">
                <a16:creationId xmlns:a16="http://schemas.microsoft.com/office/drawing/2014/main" id="{29F8B685-F319-4CFF-B568-1117B46C32B7}"/>
              </a:ext>
            </a:extLst>
          </p:cNvPr>
          <p:cNvPicPr>
            <a:picLocks noChangeAspect="1"/>
          </p:cNvPicPr>
          <p:nvPr/>
        </p:nvPicPr>
        <p:blipFill>
          <a:blip r:embed="rId8"/>
          <a:stretch>
            <a:fillRect/>
          </a:stretch>
        </p:blipFill>
        <p:spPr>
          <a:xfrm>
            <a:off x="195290" y="4292182"/>
            <a:ext cx="3959738" cy="1922600"/>
          </a:xfrm>
          <a:prstGeom prst="rect">
            <a:avLst/>
          </a:prstGeom>
        </p:spPr>
      </p:pic>
      <p:sp>
        <p:nvSpPr>
          <p:cNvPr id="5" name="Arrow: Right 4">
            <a:extLst>
              <a:ext uri="{FF2B5EF4-FFF2-40B4-BE49-F238E27FC236}">
                <a16:creationId xmlns:a16="http://schemas.microsoft.com/office/drawing/2014/main" id="{F12BD73E-6E68-4929-8DE4-09C861162F3C}"/>
              </a:ext>
            </a:extLst>
          </p:cNvPr>
          <p:cNvSpPr/>
          <p:nvPr/>
        </p:nvSpPr>
        <p:spPr>
          <a:xfrm>
            <a:off x="7544978" y="2020258"/>
            <a:ext cx="427027" cy="623400"/>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BD04C242-3526-4CAA-AD5A-E62FD6185F70}"/>
              </a:ext>
            </a:extLst>
          </p:cNvPr>
          <p:cNvSpPr txBox="1"/>
          <p:nvPr/>
        </p:nvSpPr>
        <p:spPr>
          <a:xfrm>
            <a:off x="4512295" y="3114093"/>
            <a:ext cx="5480346" cy="369332"/>
          </a:xfrm>
          <a:prstGeom prst="rect">
            <a:avLst/>
          </a:prstGeom>
          <a:noFill/>
        </p:spPr>
        <p:txBody>
          <a:bodyPr wrap="none" rtlCol="0">
            <a:spAutoFit/>
          </a:bodyPr>
          <a:lstStyle/>
          <a:p>
            <a:r>
              <a:rPr lang="fr-FR" dirty="0"/>
              <a:t>Mais la plupart comportent une dimension interactive</a:t>
            </a:r>
          </a:p>
        </p:txBody>
      </p:sp>
      <p:sp>
        <p:nvSpPr>
          <p:cNvPr id="9" name="Rectangle 8">
            <a:extLst>
              <a:ext uri="{FF2B5EF4-FFF2-40B4-BE49-F238E27FC236}">
                <a16:creationId xmlns:a16="http://schemas.microsoft.com/office/drawing/2014/main" id="{FBA87E50-38C3-4634-9B75-E182B20157A8}"/>
              </a:ext>
            </a:extLst>
          </p:cNvPr>
          <p:cNvSpPr/>
          <p:nvPr/>
        </p:nvSpPr>
        <p:spPr>
          <a:xfrm>
            <a:off x="76515" y="3251265"/>
            <a:ext cx="2951820" cy="923330"/>
          </a:xfrm>
          <a:prstGeom prst="rect">
            <a:avLst/>
          </a:prstGeom>
        </p:spPr>
        <p:txBody>
          <a:bodyPr wrap="square">
            <a:spAutoFit/>
          </a:bodyPr>
          <a:lstStyle/>
          <a:p>
            <a:r>
              <a:rPr lang="fr-FR" dirty="0"/>
              <a:t>Certains sites sont plutôt liés à la description de l’œuvre de l’écrivain :</a:t>
            </a:r>
          </a:p>
        </p:txBody>
      </p:sp>
      <p:pic>
        <p:nvPicPr>
          <p:cNvPr id="12" name="Graphic 11">
            <a:extLst>
              <a:ext uri="{FF2B5EF4-FFF2-40B4-BE49-F238E27FC236}">
                <a16:creationId xmlns:a16="http://schemas.microsoft.com/office/drawing/2014/main" id="{48307FE8-EB91-4D18-A5B9-5B260F395EC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82614" y="253892"/>
            <a:ext cx="797686" cy="797686"/>
          </a:xfrm>
          <a:prstGeom prst="rect">
            <a:avLst/>
          </a:prstGeom>
        </p:spPr>
      </p:pic>
    </p:spTree>
    <p:extLst>
      <p:ext uri="{BB962C8B-B14F-4D97-AF65-F5344CB8AC3E}">
        <p14:creationId xmlns:p14="http://schemas.microsoft.com/office/powerpoint/2010/main" val="262768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47</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Pages personnelles issues de SPLA</a:t>
            </a:r>
          </a:p>
        </p:txBody>
      </p:sp>
      <p:sp>
        <p:nvSpPr>
          <p:cNvPr id="10" name="TextBox 9">
            <a:extLst>
              <a:ext uri="{FF2B5EF4-FFF2-40B4-BE49-F238E27FC236}">
                <a16:creationId xmlns:a16="http://schemas.microsoft.com/office/drawing/2014/main" id="{124E0502-D9B9-4183-8C24-2885BBEF4AD5}"/>
              </a:ext>
            </a:extLst>
          </p:cNvPr>
          <p:cNvSpPr txBox="1"/>
          <p:nvPr/>
        </p:nvSpPr>
        <p:spPr>
          <a:xfrm>
            <a:off x="830424" y="2897363"/>
            <a:ext cx="184731" cy="369332"/>
          </a:xfrm>
          <a:prstGeom prst="rect">
            <a:avLst/>
          </a:prstGeom>
          <a:noFill/>
        </p:spPr>
        <p:txBody>
          <a:bodyPr wrap="none" rtlCol="0">
            <a:spAutoFit/>
          </a:bodyPr>
          <a:lstStyle/>
          <a:p>
            <a:endParaRPr lang="fr-FR" dirty="0"/>
          </a:p>
        </p:txBody>
      </p:sp>
      <p:sp>
        <p:nvSpPr>
          <p:cNvPr id="20" name="Arrow: Right 19">
            <a:extLst>
              <a:ext uri="{FF2B5EF4-FFF2-40B4-BE49-F238E27FC236}">
                <a16:creationId xmlns:a16="http://schemas.microsoft.com/office/drawing/2014/main" id="{4ADCC9F9-1EE6-492B-825F-B38F2929BC77}"/>
              </a:ext>
            </a:extLst>
          </p:cNvPr>
          <p:cNvSpPr/>
          <p:nvPr/>
        </p:nvSpPr>
        <p:spPr>
          <a:xfrm>
            <a:off x="3890797" y="2123935"/>
            <a:ext cx="233265" cy="502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4" name="Chart 23">
            <a:extLst>
              <a:ext uri="{FF2B5EF4-FFF2-40B4-BE49-F238E27FC236}">
                <a16:creationId xmlns:a16="http://schemas.microsoft.com/office/drawing/2014/main" id="{ED752649-CE6D-42C8-B415-16B114854B88}"/>
              </a:ext>
            </a:extLst>
          </p:cNvPr>
          <p:cNvGraphicFramePr>
            <a:graphicFrameLocks/>
          </p:cNvGraphicFramePr>
          <p:nvPr>
            <p:extLst>
              <p:ext uri="{D42A27DB-BD31-4B8C-83A1-F6EECF244321}">
                <p14:modId xmlns:p14="http://schemas.microsoft.com/office/powerpoint/2010/main" val="2296788587"/>
              </p:ext>
            </p:extLst>
          </p:nvPr>
        </p:nvGraphicFramePr>
        <p:xfrm>
          <a:off x="-184075" y="131547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a:extLst>
              <a:ext uri="{FF2B5EF4-FFF2-40B4-BE49-F238E27FC236}">
                <a16:creationId xmlns:a16="http://schemas.microsoft.com/office/drawing/2014/main" id="{915E370A-F4E5-49DC-ACCC-7F79144A5C85}"/>
              </a:ext>
            </a:extLst>
          </p:cNvPr>
          <p:cNvSpPr/>
          <p:nvPr/>
        </p:nvSpPr>
        <p:spPr>
          <a:xfrm>
            <a:off x="5206631" y="1334278"/>
            <a:ext cx="2101671" cy="3219061"/>
          </a:xfrm>
          <a:prstGeom prst="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Sites web perso</a:t>
            </a:r>
          </a:p>
        </p:txBody>
      </p:sp>
      <p:sp>
        <p:nvSpPr>
          <p:cNvPr id="37" name="Rectangle 36">
            <a:extLst>
              <a:ext uri="{FF2B5EF4-FFF2-40B4-BE49-F238E27FC236}">
                <a16:creationId xmlns:a16="http://schemas.microsoft.com/office/drawing/2014/main" id="{7C8222B1-2445-4B13-ACB6-87C7FC22CA40}"/>
              </a:ext>
            </a:extLst>
          </p:cNvPr>
          <p:cNvSpPr/>
          <p:nvPr/>
        </p:nvSpPr>
        <p:spPr>
          <a:xfrm>
            <a:off x="9506747" y="1334278"/>
            <a:ext cx="1022448" cy="2198259"/>
          </a:xfrm>
          <a:prstGeom prst="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t>Editeurs /</a:t>
            </a:r>
          </a:p>
          <a:p>
            <a:pPr algn="ctr"/>
            <a:r>
              <a:rPr lang="fr-FR" sz="1100" dirty="0"/>
              <a:t>Boites de production</a:t>
            </a:r>
          </a:p>
        </p:txBody>
      </p:sp>
      <p:sp>
        <p:nvSpPr>
          <p:cNvPr id="12" name="Rectangle 11">
            <a:extLst>
              <a:ext uri="{FF2B5EF4-FFF2-40B4-BE49-F238E27FC236}">
                <a16:creationId xmlns:a16="http://schemas.microsoft.com/office/drawing/2014/main" id="{5F43AE77-8FA5-44D0-B879-BB894920CC29}"/>
              </a:ext>
            </a:extLst>
          </p:cNvPr>
          <p:cNvSpPr/>
          <p:nvPr/>
        </p:nvSpPr>
        <p:spPr>
          <a:xfrm>
            <a:off x="7308302" y="1334278"/>
            <a:ext cx="2198445" cy="1106878"/>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Over-blog</a:t>
            </a:r>
          </a:p>
        </p:txBody>
      </p:sp>
      <p:sp>
        <p:nvSpPr>
          <p:cNvPr id="42" name="Rectangle 41">
            <a:extLst>
              <a:ext uri="{FF2B5EF4-FFF2-40B4-BE49-F238E27FC236}">
                <a16:creationId xmlns:a16="http://schemas.microsoft.com/office/drawing/2014/main" id="{8E2860A3-6800-4EFA-A1DE-F30476638AEF}"/>
              </a:ext>
            </a:extLst>
          </p:cNvPr>
          <p:cNvSpPr/>
          <p:nvPr/>
        </p:nvSpPr>
        <p:spPr>
          <a:xfrm>
            <a:off x="7308302" y="2425660"/>
            <a:ext cx="2198445" cy="1106878"/>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Mondo</a:t>
            </a:r>
            <a:r>
              <a:rPr lang="fr-FR" dirty="0"/>
              <a:t> blog</a:t>
            </a:r>
          </a:p>
        </p:txBody>
      </p:sp>
      <p:sp>
        <p:nvSpPr>
          <p:cNvPr id="43" name="Rectangle 42">
            <a:extLst>
              <a:ext uri="{FF2B5EF4-FFF2-40B4-BE49-F238E27FC236}">
                <a16:creationId xmlns:a16="http://schemas.microsoft.com/office/drawing/2014/main" id="{3F51EEF6-8E78-4FB7-9FCD-CD4010705062}"/>
              </a:ext>
            </a:extLst>
          </p:cNvPr>
          <p:cNvSpPr/>
          <p:nvPr/>
        </p:nvSpPr>
        <p:spPr>
          <a:xfrm>
            <a:off x="7308302" y="3514724"/>
            <a:ext cx="779828" cy="1038615"/>
          </a:xfrm>
          <a:prstGeom prst="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Site web perso free</a:t>
            </a:r>
          </a:p>
        </p:txBody>
      </p:sp>
      <p:sp>
        <p:nvSpPr>
          <p:cNvPr id="44" name="Rectangle 43">
            <a:extLst>
              <a:ext uri="{FF2B5EF4-FFF2-40B4-BE49-F238E27FC236}">
                <a16:creationId xmlns:a16="http://schemas.microsoft.com/office/drawing/2014/main" id="{7DBC2AC3-CFE4-41B7-A35C-BF3BBFB7A56E}"/>
              </a:ext>
            </a:extLst>
          </p:cNvPr>
          <p:cNvSpPr/>
          <p:nvPr/>
        </p:nvSpPr>
        <p:spPr>
          <a:xfrm>
            <a:off x="9749367" y="3532538"/>
            <a:ext cx="779828" cy="102080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t>facebook</a:t>
            </a:r>
            <a:endParaRPr lang="fr-FR" sz="1200" dirty="0"/>
          </a:p>
        </p:txBody>
      </p:sp>
      <p:sp>
        <p:nvSpPr>
          <p:cNvPr id="45" name="Rectangle 44">
            <a:extLst>
              <a:ext uri="{FF2B5EF4-FFF2-40B4-BE49-F238E27FC236}">
                <a16:creationId xmlns:a16="http://schemas.microsoft.com/office/drawing/2014/main" id="{53E58B32-09A0-489C-BDE2-B4B0922AE61F}"/>
              </a:ext>
            </a:extLst>
          </p:cNvPr>
          <p:cNvSpPr/>
          <p:nvPr/>
        </p:nvSpPr>
        <p:spPr>
          <a:xfrm>
            <a:off x="8970792" y="3532538"/>
            <a:ext cx="779828" cy="1020802"/>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t>Mondes</a:t>
            </a:r>
          </a:p>
          <a:p>
            <a:pPr algn="ctr"/>
            <a:r>
              <a:rPr lang="fr-FR" sz="800" dirty="0"/>
              <a:t>francophones.com </a:t>
            </a:r>
          </a:p>
        </p:txBody>
      </p:sp>
      <p:sp>
        <p:nvSpPr>
          <p:cNvPr id="46" name="Rectangle 45">
            <a:extLst>
              <a:ext uri="{FF2B5EF4-FFF2-40B4-BE49-F238E27FC236}">
                <a16:creationId xmlns:a16="http://schemas.microsoft.com/office/drawing/2014/main" id="{0157804B-8E63-4FF4-9E98-0DED6D623582}"/>
              </a:ext>
            </a:extLst>
          </p:cNvPr>
          <p:cNvSpPr/>
          <p:nvPr/>
        </p:nvSpPr>
        <p:spPr>
          <a:xfrm>
            <a:off x="8086877" y="3514724"/>
            <a:ext cx="883915" cy="1038615"/>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t>Book.fr</a:t>
            </a:r>
          </a:p>
        </p:txBody>
      </p:sp>
      <p:sp>
        <p:nvSpPr>
          <p:cNvPr id="13" name="TextBox 12">
            <a:extLst>
              <a:ext uri="{FF2B5EF4-FFF2-40B4-BE49-F238E27FC236}">
                <a16:creationId xmlns:a16="http://schemas.microsoft.com/office/drawing/2014/main" id="{7D1938FE-7DFC-4AA8-BB3A-D949FD8AC105}"/>
              </a:ext>
            </a:extLst>
          </p:cNvPr>
          <p:cNvSpPr txBox="1"/>
          <p:nvPr/>
        </p:nvSpPr>
        <p:spPr>
          <a:xfrm>
            <a:off x="389807" y="4623920"/>
            <a:ext cx="9789668" cy="2585323"/>
          </a:xfrm>
          <a:prstGeom prst="rect">
            <a:avLst/>
          </a:prstGeom>
          <a:noFill/>
        </p:spPr>
        <p:txBody>
          <a:bodyPr wrap="none" rtlCol="0">
            <a:spAutoFit/>
          </a:bodyPr>
          <a:lstStyle/>
          <a:p>
            <a:r>
              <a:rPr lang="fr-FR" dirty="0"/>
              <a:t>Une part mineure des pages sont liées à la présentation de l’auteur </a:t>
            </a:r>
          </a:p>
          <a:p>
            <a:r>
              <a:rPr lang="fr-FR" dirty="0"/>
              <a:t>et son œuvre uniquement. Les plateformes de blogs sont très populaires car permettant d’interagir, </a:t>
            </a:r>
          </a:p>
          <a:p>
            <a:r>
              <a:rPr lang="fr-FR" dirty="0"/>
              <a:t>d’écrire des billets….</a:t>
            </a:r>
            <a:br>
              <a:rPr lang="fr-FR" dirty="0"/>
            </a:br>
            <a:r>
              <a:rPr lang="fr-FR" dirty="0"/>
              <a:t> Les sites personnels ont d’ailleurs une audience négligeable, sauf </a:t>
            </a:r>
            <a:r>
              <a:rPr lang="fr-FR" dirty="0">
                <a:hlinkClick r:id="rId4"/>
              </a:rPr>
              <a:t>https://florvilhaveson.fr.gd/</a:t>
            </a:r>
            <a:r>
              <a:rPr lang="fr-FR" dirty="0"/>
              <a:t>, </a:t>
            </a:r>
            <a:br>
              <a:rPr lang="fr-FR" dirty="0"/>
            </a:br>
            <a:r>
              <a:rPr lang="fr-FR" dirty="0"/>
              <a:t>qui part son contenu foisonnant semble animer une véritable communauté, </a:t>
            </a:r>
          </a:p>
          <a:p>
            <a:r>
              <a:rPr lang="fr-FR" dirty="0"/>
              <a:t>Lui permettant d’attirer chaque jours près de 5700 visiteurs/jours (d’après </a:t>
            </a:r>
            <a:r>
              <a:rPr lang="fr-FR" dirty="0" err="1"/>
              <a:t>ClearWebStat</a:t>
            </a:r>
            <a:r>
              <a:rPr lang="fr-FR" dirty="0"/>
              <a:t>).</a:t>
            </a:r>
            <a:br>
              <a:rPr lang="fr-FR" dirty="0"/>
            </a:br>
            <a:endParaRPr lang="fr-FR" dirty="0"/>
          </a:p>
          <a:p>
            <a:br>
              <a:rPr lang="fr-FR" dirty="0"/>
            </a:br>
            <a:endParaRPr lang="fr-FR" dirty="0"/>
          </a:p>
        </p:txBody>
      </p:sp>
      <p:pic>
        <p:nvPicPr>
          <p:cNvPr id="48" name="Picture 9">
            <a:extLst>
              <a:ext uri="{FF2B5EF4-FFF2-40B4-BE49-F238E27FC236}">
                <a16:creationId xmlns:a16="http://schemas.microsoft.com/office/drawing/2014/main" id="{02654E31-9F2A-4A52-A515-23F88A79B16D}"/>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1201246"/>
            <a:ext cx="1209868" cy="5211729"/>
          </a:xfrm>
          <a:prstGeom prst="rect">
            <a:avLst/>
          </a:prstGeom>
        </p:spPr>
      </p:pic>
      <p:pic>
        <p:nvPicPr>
          <p:cNvPr id="49" name="Graphic 48">
            <a:extLst>
              <a:ext uri="{FF2B5EF4-FFF2-40B4-BE49-F238E27FC236}">
                <a16:creationId xmlns:a16="http://schemas.microsoft.com/office/drawing/2014/main" id="{60037BFE-BB9D-4D55-95F5-7530DD43C3B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82614" y="253892"/>
            <a:ext cx="797686" cy="797686"/>
          </a:xfrm>
          <a:prstGeom prst="rect">
            <a:avLst/>
          </a:prstGeom>
        </p:spPr>
      </p:pic>
    </p:spTree>
    <p:extLst>
      <p:ext uri="{BB962C8B-B14F-4D97-AF65-F5344CB8AC3E}">
        <p14:creationId xmlns:p14="http://schemas.microsoft.com/office/powerpoint/2010/main" val="16949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48</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A propos des pages Wikipédia</a:t>
            </a:r>
          </a:p>
        </p:txBody>
      </p:sp>
      <p:sp>
        <p:nvSpPr>
          <p:cNvPr id="5" name="TextBox 4">
            <a:extLst>
              <a:ext uri="{FF2B5EF4-FFF2-40B4-BE49-F238E27FC236}">
                <a16:creationId xmlns:a16="http://schemas.microsoft.com/office/drawing/2014/main" id="{2E1881A3-8A5F-46F9-8DDB-BD298CCCF522}"/>
              </a:ext>
            </a:extLst>
          </p:cNvPr>
          <p:cNvSpPr txBox="1"/>
          <p:nvPr/>
        </p:nvSpPr>
        <p:spPr>
          <a:xfrm>
            <a:off x="429214" y="1615463"/>
            <a:ext cx="9367152" cy="1200329"/>
          </a:xfrm>
          <a:prstGeom prst="rect">
            <a:avLst/>
          </a:prstGeom>
          <a:noFill/>
        </p:spPr>
        <p:txBody>
          <a:bodyPr wrap="square" rtlCol="0">
            <a:spAutoFit/>
          </a:bodyPr>
          <a:lstStyle/>
          <a:p>
            <a:pPr marL="285750" indent="-285750">
              <a:buFont typeface="Arial" panose="020B0604020202020204" pitchFamily="34" charset="0"/>
              <a:buChar char="•"/>
            </a:pPr>
            <a:r>
              <a:rPr lang="fr-FR" dirty="0">
                <a:highlight>
                  <a:srgbClr val="FFFFFF"/>
                </a:highlight>
              </a:rPr>
              <a:t>142 entités possèdent un identifiant Wikidata</a:t>
            </a:r>
          </a:p>
          <a:p>
            <a:pPr marL="285750" indent="-285750">
              <a:buFont typeface="Arial" panose="020B0604020202020204" pitchFamily="34" charset="0"/>
              <a:buChar char="•"/>
            </a:pPr>
            <a:r>
              <a:rPr lang="fr-FR" dirty="0">
                <a:highlight>
                  <a:srgbClr val="FFFFFF"/>
                </a:highlight>
              </a:rPr>
              <a:t>124 au moins une page Wikipédia, si ce n’est pas le cas l’entité Wikidata a été identifié dans une base de données LOD.</a:t>
            </a:r>
          </a:p>
          <a:p>
            <a:pPr marL="285750" indent="-285750">
              <a:buFont typeface="Arial" panose="020B0604020202020204" pitchFamily="34" charset="0"/>
              <a:buChar char="•"/>
            </a:pPr>
            <a:endParaRPr lang="fr-FR" dirty="0">
              <a:highlight>
                <a:srgbClr val="FFFFFF"/>
              </a:highlight>
            </a:endParaRPr>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graphicFrame>
        <p:nvGraphicFramePr>
          <p:cNvPr id="8" name="Chart 7">
            <a:extLst>
              <a:ext uri="{FF2B5EF4-FFF2-40B4-BE49-F238E27FC236}">
                <a16:creationId xmlns:a16="http://schemas.microsoft.com/office/drawing/2014/main" id="{0F6C441B-47FA-4976-AF84-AA2C50E7D4B3}"/>
              </a:ext>
            </a:extLst>
          </p:cNvPr>
          <p:cNvGraphicFramePr>
            <a:graphicFrameLocks/>
          </p:cNvGraphicFramePr>
          <p:nvPr>
            <p:extLst>
              <p:ext uri="{D42A27DB-BD31-4B8C-83A1-F6EECF244321}">
                <p14:modId xmlns:p14="http://schemas.microsoft.com/office/powerpoint/2010/main" val="2709737212"/>
              </p:ext>
            </p:extLst>
          </p:nvPr>
        </p:nvGraphicFramePr>
        <p:xfrm>
          <a:off x="921399" y="2847765"/>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F6892EEA-D73F-4563-A737-E889AD5D3B1E}"/>
              </a:ext>
            </a:extLst>
          </p:cNvPr>
          <p:cNvGraphicFramePr>
            <a:graphicFrameLocks/>
          </p:cNvGraphicFramePr>
          <p:nvPr>
            <p:extLst>
              <p:ext uri="{D42A27DB-BD31-4B8C-83A1-F6EECF244321}">
                <p14:modId xmlns:p14="http://schemas.microsoft.com/office/powerpoint/2010/main" val="1546469565"/>
              </p:ext>
            </p:extLst>
          </p:nvPr>
        </p:nvGraphicFramePr>
        <p:xfrm>
          <a:off x="5578930" y="2896912"/>
          <a:ext cx="4572000" cy="2743200"/>
        </p:xfrm>
        <a:graphic>
          <a:graphicData uri="http://schemas.openxmlformats.org/drawingml/2006/chart">
            <c:chart xmlns:c="http://schemas.openxmlformats.org/drawingml/2006/chart" xmlns:r="http://schemas.openxmlformats.org/officeDocument/2006/relationships" r:id="rId4"/>
          </a:graphicData>
        </a:graphic>
      </p:graphicFrame>
      <p:pic>
        <p:nvPicPr>
          <p:cNvPr id="12" name="Picture 11" descr="Logo&#10;&#10;Description automatically generated">
            <a:extLst>
              <a:ext uri="{FF2B5EF4-FFF2-40B4-BE49-F238E27FC236}">
                <a16:creationId xmlns:a16="http://schemas.microsoft.com/office/drawing/2014/main" id="{CE1ACA6C-0DFE-4111-A62D-84FB32564F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spTree>
    <p:extLst>
      <p:ext uri="{BB962C8B-B14F-4D97-AF65-F5344CB8AC3E}">
        <p14:creationId xmlns:p14="http://schemas.microsoft.com/office/powerpoint/2010/main" val="9284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BE4B07-B828-4CF6-A981-3D2383039977}"/>
              </a:ext>
            </a:extLst>
          </p:cNvPr>
          <p:cNvSpPr>
            <a:spLocks noGrp="1"/>
          </p:cNvSpPr>
          <p:nvPr>
            <p:ph type="sldNum" sz="quarter" idx="12"/>
          </p:nvPr>
        </p:nvSpPr>
        <p:spPr/>
        <p:txBody>
          <a:bodyPr/>
          <a:lstStyle/>
          <a:p>
            <a:fld id="{4FAB73BC-B049-4115-A692-8D63A059BFB8}" type="slidenum">
              <a:rPr lang="en-US" smtClean="0"/>
              <a:pPr/>
              <a:t>49</a:t>
            </a:fld>
            <a:endParaRPr lang="en-US" dirty="0"/>
          </a:p>
        </p:txBody>
      </p:sp>
      <p:sp>
        <p:nvSpPr>
          <p:cNvPr id="3" name="ZoneTexte 2">
            <a:extLst>
              <a:ext uri="{FF2B5EF4-FFF2-40B4-BE49-F238E27FC236}">
                <a16:creationId xmlns:a16="http://schemas.microsoft.com/office/drawing/2014/main" id="{1965043D-330B-41BE-AD4E-F1D1441BB1D5}"/>
              </a:ext>
            </a:extLst>
          </p:cNvPr>
          <p:cNvSpPr txBox="1"/>
          <p:nvPr/>
        </p:nvSpPr>
        <p:spPr>
          <a:xfrm>
            <a:off x="261070" y="834261"/>
            <a:ext cx="10984575" cy="4247317"/>
          </a:xfrm>
          <a:prstGeom prst="rect">
            <a:avLst/>
          </a:prstGeom>
          <a:noFill/>
        </p:spPr>
        <p:txBody>
          <a:bodyPr wrap="square" rtlCol="0">
            <a:spAutoFit/>
          </a:bodyPr>
          <a:lstStyle/>
          <a:p>
            <a:endParaRPr lang="fr-FR" dirty="0"/>
          </a:p>
          <a:p>
            <a:pPr marL="285750" indent="-285750">
              <a:buFont typeface="Arial" panose="020B0604020202020204" pitchFamily="34" charset="0"/>
              <a:buChar char="•"/>
            </a:pPr>
            <a:r>
              <a:rPr lang="fr-FR" dirty="0"/>
              <a:t>Des contributeurs différents par langue :</a:t>
            </a:r>
          </a:p>
          <a:p>
            <a:pPr lvl="1"/>
            <a:r>
              <a:rPr lang="fr-FR" dirty="0">
                <a:sym typeface="Wingdings" panose="05000000000000000000" pitchFamily="2" charset="2"/>
              </a:rPr>
              <a:t> 88% des articles haïtiens ont étés créés par le même contributeur -&gt; L’administrateur de Wikipédia </a:t>
            </a:r>
            <a:r>
              <a:rPr lang="fr-FR" dirty="0" err="1">
                <a:sym typeface="Wingdings" panose="05000000000000000000" pitchFamily="2" charset="2"/>
              </a:rPr>
              <a:t>Ht</a:t>
            </a:r>
            <a:endParaRPr lang="fr-FR" dirty="0">
              <a:sym typeface="Wingdings" panose="05000000000000000000" pitchFamily="2" charset="2"/>
            </a:endParaRPr>
          </a:p>
          <a:p>
            <a:pPr lvl="1"/>
            <a:r>
              <a:rPr lang="fr-FR" dirty="0">
                <a:sym typeface="Wingdings" panose="05000000000000000000" pitchFamily="2" charset="2"/>
              </a:rPr>
              <a:t> 4 contributeurs ont créés 30% des pages en français, pour une visibilité de la francophonie, belges, </a:t>
            </a:r>
            <a:r>
              <a:rPr lang="fr-FR" dirty="0" err="1">
                <a:sym typeface="Wingdings" panose="05000000000000000000" pitchFamily="2" charset="2"/>
              </a:rPr>
              <a:t>quebequois</a:t>
            </a:r>
            <a:r>
              <a:rPr lang="fr-FR" dirty="0">
                <a:sym typeface="Wingdings" panose="05000000000000000000" pitchFamily="2" charset="2"/>
              </a:rPr>
              <a:t>, souvent amateur d’art/littérature, universitaires ?</a:t>
            </a:r>
          </a:p>
          <a:p>
            <a:pPr lvl="1"/>
            <a:r>
              <a:rPr lang="fr-FR" dirty="0">
                <a:sym typeface="Wingdings" panose="05000000000000000000" pitchFamily="2" charset="2"/>
              </a:rPr>
              <a:t> 2 contributeurs sont à l’origine de 30% des pages en anglais : contributeurs canadien, étudiants haïtiens, </a:t>
            </a:r>
          </a:p>
          <a:p>
            <a:pPr marL="742950" lvl="1"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Concernant le référencement dans Wikipédia : </a:t>
            </a:r>
          </a:p>
          <a:p>
            <a:pPr lvl="1"/>
            <a:r>
              <a:rPr lang="fr-FR" dirty="0">
                <a:sym typeface="Wingdings" panose="05000000000000000000" pitchFamily="2" charset="2"/>
              </a:rPr>
              <a:t> Aucun article haïtien n’est pointé par d’autres articles</a:t>
            </a:r>
          </a:p>
          <a:p>
            <a:pPr lvl="1"/>
            <a:r>
              <a:rPr lang="fr-FR" dirty="0">
                <a:sym typeface="Wingdings" panose="05000000000000000000" pitchFamily="2" charset="2"/>
              </a:rPr>
              <a:t> Le Wikipédia français réfère plus amplement les articles liés aux entités de notre corpus</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Vis-à-vis du nombre de vues et du nombre de mises à jour, les pages en français sont les plus dynamiques, suivies des pages anglaises, enfin haïtiennes.</a:t>
            </a:r>
          </a:p>
          <a:p>
            <a:pPr lvl="1"/>
            <a:r>
              <a:rPr lang="fr-FR" dirty="0">
                <a:sym typeface="Wingdings" panose="05000000000000000000" pitchFamily="2" charset="2"/>
              </a:rPr>
              <a:t> Les articles datent en moyenne d’il y a 9 à 10 ans, seulement 5% n’ont pas étés modifiés depuis. </a:t>
            </a:r>
          </a:p>
          <a:p>
            <a:pPr marL="285750" indent="-285750">
              <a:buFont typeface="Arial" panose="020B0604020202020204" pitchFamily="34" charset="0"/>
              <a:buChar char="•"/>
            </a:pPr>
            <a:endParaRPr lang="fr-FR" dirty="0">
              <a:sym typeface="Wingdings" panose="05000000000000000000" pitchFamily="2" charset="2"/>
            </a:endParaRPr>
          </a:p>
        </p:txBody>
      </p:sp>
      <p:sp>
        <p:nvSpPr>
          <p:cNvPr id="4" name="Rectangle 3">
            <a:extLst>
              <a:ext uri="{FF2B5EF4-FFF2-40B4-BE49-F238E27FC236}">
                <a16:creationId xmlns:a16="http://schemas.microsoft.com/office/drawing/2014/main" id="{9E91AC5A-6397-49CF-B024-8D2FD1593A1C}"/>
              </a:ext>
            </a:extLst>
          </p:cNvPr>
          <p:cNvSpPr/>
          <p:nvPr/>
        </p:nvSpPr>
        <p:spPr>
          <a:xfrm>
            <a:off x="5201588" y="3244334"/>
            <a:ext cx="184731" cy="369332"/>
          </a:xfrm>
          <a:prstGeom prst="rect">
            <a:avLst/>
          </a:prstGeom>
        </p:spPr>
        <p:txBody>
          <a:bodyPr wrap="none">
            <a:spAutoFit/>
          </a:bodyPr>
          <a:lstStyle/>
          <a:p>
            <a:endParaRPr lang="fr-FR" dirty="0"/>
          </a:p>
        </p:txBody>
      </p:sp>
      <p:pic>
        <p:nvPicPr>
          <p:cNvPr id="7" name="Picture 4">
            <a:extLst>
              <a:ext uri="{FF2B5EF4-FFF2-40B4-BE49-F238E27FC236}">
                <a16:creationId xmlns:a16="http://schemas.microsoft.com/office/drawing/2014/main" id="{2A887B28-4F7D-4EC1-A404-A5C613D8D65C}"/>
              </a:ext>
            </a:extLst>
          </p:cNvPr>
          <p:cNvPicPr>
            <a:picLocks noChangeAspect="1"/>
          </p:cNvPicPr>
          <p:nvPr/>
        </p:nvPicPr>
        <p:blipFill rotWithShape="1">
          <a:blip r:embed="rId2"/>
          <a:srcRect r="11597"/>
          <a:stretch/>
        </p:blipFill>
        <p:spPr>
          <a:xfrm>
            <a:off x="3581401" y="4786395"/>
            <a:ext cx="2743200" cy="1865138"/>
          </a:xfrm>
          <a:prstGeom prst="rect">
            <a:avLst/>
          </a:prstGeom>
        </p:spPr>
      </p:pic>
      <p:sp>
        <p:nvSpPr>
          <p:cNvPr id="8" name="Title 4">
            <a:extLst>
              <a:ext uri="{FF2B5EF4-FFF2-40B4-BE49-F238E27FC236}">
                <a16:creationId xmlns:a16="http://schemas.microsoft.com/office/drawing/2014/main" id="{F5894A7C-D09D-49D2-AFFF-510885F099F6}"/>
              </a:ext>
            </a:extLst>
          </p:cNvPr>
          <p:cNvSpPr txBox="1">
            <a:spLocks/>
          </p:cNvSpPr>
          <p:nvPr/>
        </p:nvSpPr>
        <p:spPr>
          <a:xfrm>
            <a:off x="311700" y="445025"/>
            <a:ext cx="8520600" cy="623400"/>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Wikipédia, un espace de décolonisation de l’espace numérique</a:t>
            </a:r>
          </a:p>
        </p:txBody>
      </p:sp>
      <p:pic>
        <p:nvPicPr>
          <p:cNvPr id="10" name="Picture 9">
            <a:extLst>
              <a:ext uri="{FF2B5EF4-FFF2-40B4-BE49-F238E27FC236}">
                <a16:creationId xmlns:a16="http://schemas.microsoft.com/office/drawing/2014/main" id="{5393C3A7-D017-4880-B17E-B127BC787ED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pic>
        <p:nvPicPr>
          <p:cNvPr id="11" name="Picture 10" descr="Logo&#10;&#10;Description automatically generated">
            <a:extLst>
              <a:ext uri="{FF2B5EF4-FFF2-40B4-BE49-F238E27FC236}">
                <a16:creationId xmlns:a16="http://schemas.microsoft.com/office/drawing/2014/main" id="{AEFAB731-6758-40D7-BADB-AA890B96B8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spTree>
    <p:extLst>
      <p:ext uri="{BB962C8B-B14F-4D97-AF65-F5344CB8AC3E}">
        <p14:creationId xmlns:p14="http://schemas.microsoft.com/office/powerpoint/2010/main" val="213382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que">
            <a:extLst>
              <a:ext uri="{FF2B5EF4-FFF2-40B4-BE49-F238E27FC236}">
                <a16:creationId xmlns:a16="http://schemas.microsoft.com/office/drawing/2014/main" id="{F8532166-A09B-44BA-BEFB-44BC1A73D2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61947" y="1160060"/>
            <a:ext cx="7990933" cy="479686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1">
            <a:extLst>
              <a:ext uri="{FF2B5EF4-FFF2-40B4-BE49-F238E27FC236}">
                <a16:creationId xmlns:a16="http://schemas.microsoft.com/office/drawing/2014/main" id="{E2B7B321-FEA0-44E9-AA56-805C8FADB9EC}"/>
              </a:ext>
            </a:extLst>
          </p:cNvPr>
          <p:cNvSpPr txBox="1">
            <a:spLocks/>
          </p:cNvSpPr>
          <p:nvPr/>
        </p:nvSpPr>
        <p:spPr>
          <a:xfrm>
            <a:off x="838200" y="365125"/>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Qu’est-ce que le Web littéraire ? </a:t>
            </a:r>
          </a:p>
        </p:txBody>
      </p:sp>
      <p:sp>
        <p:nvSpPr>
          <p:cNvPr id="4" name="ZoneTexte 3">
            <a:extLst>
              <a:ext uri="{FF2B5EF4-FFF2-40B4-BE49-F238E27FC236}">
                <a16:creationId xmlns:a16="http://schemas.microsoft.com/office/drawing/2014/main" id="{3EED62D4-DBE3-48B4-972A-3117AC09971F}"/>
              </a:ext>
            </a:extLst>
          </p:cNvPr>
          <p:cNvSpPr txBox="1"/>
          <p:nvPr/>
        </p:nvSpPr>
        <p:spPr>
          <a:xfrm>
            <a:off x="357285" y="6123543"/>
            <a:ext cx="11477430" cy="369332"/>
          </a:xfrm>
          <a:prstGeom prst="rect">
            <a:avLst/>
          </a:prstGeom>
          <a:noFill/>
        </p:spPr>
        <p:txBody>
          <a:bodyPr wrap="square" rtlCol="0">
            <a:spAutoFit/>
          </a:bodyPr>
          <a:lstStyle/>
          <a:p>
            <a:r>
              <a:rPr lang="fr-FR" dirty="0"/>
              <a:t>Schéma élaboré par l’équipe MARGE (Université Jean Moulin, Lyon 3) dans le cadre de l’IDEX CartoWeb.</a:t>
            </a:r>
          </a:p>
        </p:txBody>
      </p:sp>
      <p:pic>
        <p:nvPicPr>
          <p:cNvPr id="7" name="Picture 3">
            <a:extLst>
              <a:ext uri="{FF2B5EF4-FFF2-40B4-BE49-F238E27FC236}">
                <a16:creationId xmlns:a16="http://schemas.microsoft.com/office/drawing/2014/main" id="{7D7DADFA-1C30-46F9-B333-ABE2947D6AE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2CA277C-FC71-4081-86CB-3005B80F1D8C}"/>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Tree>
    <p:extLst>
      <p:ext uri="{BB962C8B-B14F-4D97-AF65-F5344CB8AC3E}">
        <p14:creationId xmlns:p14="http://schemas.microsoft.com/office/powerpoint/2010/main" val="68667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7CF27E7-3140-4FC3-8F9A-6EC63EBF3C55}"/>
              </a:ext>
            </a:extLst>
          </p:cNvPr>
          <p:cNvSpPr>
            <a:spLocks noGrp="1"/>
          </p:cNvSpPr>
          <p:nvPr>
            <p:ph type="sldNum" sz="quarter" idx="12"/>
          </p:nvPr>
        </p:nvSpPr>
        <p:spPr/>
        <p:txBody>
          <a:bodyPr/>
          <a:lstStyle/>
          <a:p>
            <a:fld id="{4FAB73BC-B049-4115-A692-8D63A059BFB8}" type="slidenum">
              <a:rPr lang="en-US" smtClean="0"/>
              <a:pPr/>
              <a:t>50</a:t>
            </a:fld>
            <a:endParaRPr lang="en-US" dirty="0"/>
          </a:p>
        </p:txBody>
      </p:sp>
      <p:pic>
        <p:nvPicPr>
          <p:cNvPr id="3" name="Image 2" descr="IRAM-graph_simitxt">
            <a:extLst>
              <a:ext uri="{FF2B5EF4-FFF2-40B4-BE49-F238E27FC236}">
                <a16:creationId xmlns:a16="http://schemas.microsoft.com/office/drawing/2014/main" id="{BC813317-A02A-4356-A97B-CAD15253AD55}"/>
              </a:ext>
            </a:extLst>
          </p:cNvPr>
          <p:cNvPicPr/>
          <p:nvPr/>
        </p:nvPicPr>
        <p:blipFill rotWithShape="1">
          <a:blip r:embed="rId2">
            <a:extLst>
              <a:ext uri="{28A0092B-C50C-407E-A947-70E740481C1C}">
                <a14:useLocalDpi xmlns:a14="http://schemas.microsoft.com/office/drawing/2010/main" val="0"/>
              </a:ext>
            </a:extLst>
          </a:blip>
          <a:srcRect l="2944" t="3635" r="2014" b="3434"/>
          <a:stretch/>
        </p:blipFill>
        <p:spPr bwMode="auto">
          <a:xfrm>
            <a:off x="707028" y="1098640"/>
            <a:ext cx="5472547" cy="5314335"/>
          </a:xfrm>
          <a:prstGeom prst="rect">
            <a:avLst/>
          </a:prstGeom>
        </p:spPr>
      </p:pic>
      <p:pic>
        <p:nvPicPr>
          <p:cNvPr id="5" name="Picture 9">
            <a:extLst>
              <a:ext uri="{FF2B5EF4-FFF2-40B4-BE49-F238E27FC236}">
                <a16:creationId xmlns:a16="http://schemas.microsoft.com/office/drawing/2014/main" id="{7E1ADDFC-963C-4A93-BD26-AFD2DA13F34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sp>
        <p:nvSpPr>
          <p:cNvPr id="6" name="Title 4">
            <a:extLst>
              <a:ext uri="{FF2B5EF4-FFF2-40B4-BE49-F238E27FC236}">
                <a16:creationId xmlns:a16="http://schemas.microsoft.com/office/drawing/2014/main" id="{A4A24E80-6D96-494A-80A3-B4F7568A56B5}"/>
              </a:ext>
            </a:extLst>
          </p:cNvPr>
          <p:cNvSpPr txBox="1">
            <a:spLocks/>
          </p:cNvSpPr>
          <p:nvPr/>
        </p:nvSpPr>
        <p:spPr>
          <a:xfrm>
            <a:off x="311700" y="445025"/>
            <a:ext cx="8520600" cy="623400"/>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t>Espaces biographiques du SPLA et d’île en île</a:t>
            </a:r>
          </a:p>
        </p:txBody>
      </p:sp>
      <p:sp>
        <p:nvSpPr>
          <p:cNvPr id="4" name="TextBox 3">
            <a:extLst>
              <a:ext uri="{FF2B5EF4-FFF2-40B4-BE49-F238E27FC236}">
                <a16:creationId xmlns:a16="http://schemas.microsoft.com/office/drawing/2014/main" id="{1A68E672-8B9A-45A7-B165-353F48BCA205}"/>
              </a:ext>
            </a:extLst>
          </p:cNvPr>
          <p:cNvSpPr txBox="1"/>
          <p:nvPr/>
        </p:nvSpPr>
        <p:spPr>
          <a:xfrm>
            <a:off x="6179575" y="2372396"/>
            <a:ext cx="4378122" cy="3139321"/>
          </a:xfrm>
          <a:prstGeom prst="rect">
            <a:avLst/>
          </a:prstGeom>
          <a:noFill/>
        </p:spPr>
        <p:txBody>
          <a:bodyPr wrap="none" rtlCol="0">
            <a:spAutoFit/>
          </a:bodyPr>
          <a:lstStyle/>
          <a:p>
            <a:r>
              <a:rPr lang="fr-FR" dirty="0"/>
              <a:t>Analyse cooccurrences réalisé sur </a:t>
            </a:r>
          </a:p>
          <a:p>
            <a:r>
              <a:rPr lang="fr-FR" dirty="0"/>
              <a:t>le corpus TXM à l’aide d’</a:t>
            </a:r>
            <a:r>
              <a:rPr lang="fr-FR" dirty="0" err="1"/>
              <a:t>Iramuteq</a:t>
            </a:r>
            <a:endParaRPr lang="fr-FR" dirty="0"/>
          </a:p>
          <a:p>
            <a:endParaRPr lang="fr-FR" dirty="0"/>
          </a:p>
          <a:p>
            <a:r>
              <a:rPr lang="fr-FR" dirty="0"/>
              <a:t>Une description de la vie :</a:t>
            </a:r>
          </a:p>
          <a:p>
            <a:pPr marL="285750" indent="-285750">
              <a:buFontTx/>
              <a:buChar char="-"/>
            </a:pPr>
            <a:r>
              <a:rPr lang="fr-FR" dirty="0"/>
              <a:t>Le contexte de naissance </a:t>
            </a:r>
          </a:p>
          <a:p>
            <a:pPr marL="285750" indent="-285750">
              <a:buFontTx/>
              <a:buChar char="-"/>
            </a:pPr>
            <a:r>
              <a:rPr lang="fr-FR" dirty="0"/>
              <a:t>Le parcours académique</a:t>
            </a:r>
          </a:p>
          <a:p>
            <a:pPr marL="285750" indent="-285750">
              <a:buFontTx/>
              <a:buChar char="-"/>
            </a:pPr>
            <a:r>
              <a:rPr lang="fr-FR" dirty="0"/>
              <a:t>Les conditions d’accès à la vie littéraires</a:t>
            </a:r>
          </a:p>
          <a:p>
            <a:pPr marL="285750" indent="-285750">
              <a:buFontTx/>
              <a:buChar char="-"/>
            </a:pPr>
            <a:r>
              <a:rPr lang="fr-FR" dirty="0"/>
              <a:t>Décrivant le type de littérature exercé</a:t>
            </a:r>
          </a:p>
          <a:p>
            <a:pPr marL="285750" indent="-285750">
              <a:buFontTx/>
              <a:buChar char="-"/>
            </a:pPr>
            <a:endParaRPr lang="fr-FR" dirty="0"/>
          </a:p>
          <a:p>
            <a:pPr marL="285750" indent="-285750">
              <a:buFontTx/>
              <a:buChar char="-"/>
            </a:pPr>
            <a:endParaRPr lang="fr-FR" dirty="0"/>
          </a:p>
          <a:p>
            <a:pPr marL="285750" indent="-285750">
              <a:buFontTx/>
              <a:buChar char="-"/>
            </a:pPr>
            <a:endParaRPr lang="fr-FR" dirty="0"/>
          </a:p>
        </p:txBody>
      </p:sp>
      <p:pic>
        <p:nvPicPr>
          <p:cNvPr id="9" name="Graphic 8">
            <a:extLst>
              <a:ext uri="{FF2B5EF4-FFF2-40B4-BE49-F238E27FC236}">
                <a16:creationId xmlns:a16="http://schemas.microsoft.com/office/drawing/2014/main" id="{157C074B-D9B2-4325-8734-D1232677020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84727"/>
            <a:ext cx="1102544" cy="1102544"/>
          </a:xfrm>
          <a:prstGeom prst="rect">
            <a:avLst/>
          </a:prstGeom>
        </p:spPr>
      </p:pic>
    </p:spTree>
    <p:extLst>
      <p:ext uri="{BB962C8B-B14F-4D97-AF65-F5344CB8AC3E}">
        <p14:creationId xmlns:p14="http://schemas.microsoft.com/office/powerpoint/2010/main" val="358276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256B644-ED91-45A0-9BF0-FCAC5BD23B51}"/>
              </a:ext>
            </a:extLst>
          </p:cNvPr>
          <p:cNvSpPr>
            <a:spLocks noGrp="1"/>
          </p:cNvSpPr>
          <p:nvPr>
            <p:ph type="sldNum" sz="quarter" idx="12"/>
          </p:nvPr>
        </p:nvSpPr>
        <p:spPr/>
        <p:txBody>
          <a:bodyPr/>
          <a:lstStyle/>
          <a:p>
            <a:fld id="{4FAB73BC-B049-4115-A692-8D63A059BFB8}" type="slidenum">
              <a:rPr lang="en-US" smtClean="0"/>
              <a:pPr/>
              <a:t>51</a:t>
            </a:fld>
            <a:endParaRPr lang="en-US" dirty="0"/>
          </a:p>
        </p:txBody>
      </p:sp>
      <p:pic>
        <p:nvPicPr>
          <p:cNvPr id="4" name="Image 3" descr="IRAM-AFC_actives">
            <a:extLst>
              <a:ext uri="{FF2B5EF4-FFF2-40B4-BE49-F238E27FC236}">
                <a16:creationId xmlns:a16="http://schemas.microsoft.com/office/drawing/2014/main" id="{84BF6A7A-3337-4FE7-98C8-D42F1DABD9B3}"/>
              </a:ext>
            </a:extLst>
          </p:cNvPr>
          <p:cNvPicPr/>
          <p:nvPr/>
        </p:nvPicPr>
        <p:blipFill rotWithShape="1">
          <a:blip r:embed="rId2">
            <a:extLst>
              <a:ext uri="{28A0092B-C50C-407E-A947-70E740481C1C}">
                <a14:useLocalDpi xmlns:a14="http://schemas.microsoft.com/office/drawing/2010/main" val="0"/>
              </a:ext>
            </a:extLst>
          </a:blip>
          <a:srcRect t="13378" r="5576" b="965"/>
          <a:stretch/>
        </p:blipFill>
        <p:spPr bwMode="auto">
          <a:xfrm>
            <a:off x="3891506" y="1160215"/>
            <a:ext cx="7090625" cy="5697785"/>
          </a:xfrm>
          <a:prstGeom prst="rect">
            <a:avLst/>
          </a:prstGeom>
          <a:extLst>
            <a:ext uri="{53640926-AAD7-44D8-BBD7-CCE9431645EC}">
              <a14:shadowObscured xmlns:a14="http://schemas.microsoft.com/office/drawing/2010/main"/>
            </a:ext>
          </a:extLst>
        </p:spPr>
      </p:pic>
      <p:sp>
        <p:nvSpPr>
          <p:cNvPr id="5" name="Title 4">
            <a:extLst>
              <a:ext uri="{FF2B5EF4-FFF2-40B4-BE49-F238E27FC236}">
                <a16:creationId xmlns:a16="http://schemas.microsoft.com/office/drawing/2014/main" id="{443E4815-1DF5-4200-A52C-9BDD08BA0962}"/>
              </a:ext>
            </a:extLst>
          </p:cNvPr>
          <p:cNvSpPr txBox="1">
            <a:spLocks/>
          </p:cNvSpPr>
          <p:nvPr/>
        </p:nvSpPr>
        <p:spPr>
          <a:xfrm>
            <a:off x="311700" y="445025"/>
            <a:ext cx="8520600" cy="623400"/>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t>Espaces biographiques du SPLA et d’île en île</a:t>
            </a:r>
          </a:p>
        </p:txBody>
      </p:sp>
      <p:pic>
        <p:nvPicPr>
          <p:cNvPr id="6" name="Picture 5">
            <a:extLst>
              <a:ext uri="{FF2B5EF4-FFF2-40B4-BE49-F238E27FC236}">
                <a16:creationId xmlns:a16="http://schemas.microsoft.com/office/drawing/2014/main" id="{ABAA70DE-247D-4A86-A39D-F1F94C2A94B9}"/>
              </a:ext>
            </a:extLst>
          </p:cNvPr>
          <p:cNvPicPr>
            <a:picLocks noChangeAspect="1"/>
          </p:cNvPicPr>
          <p:nvPr/>
        </p:nvPicPr>
        <p:blipFill>
          <a:blip r:embed="rId3"/>
          <a:stretch>
            <a:fillRect/>
          </a:stretch>
        </p:blipFill>
        <p:spPr>
          <a:xfrm>
            <a:off x="176635" y="3067510"/>
            <a:ext cx="3714871" cy="2630275"/>
          </a:xfrm>
          <a:prstGeom prst="rect">
            <a:avLst/>
          </a:prstGeom>
        </p:spPr>
      </p:pic>
      <p:sp>
        <p:nvSpPr>
          <p:cNvPr id="8" name="Rectangle 7">
            <a:extLst>
              <a:ext uri="{FF2B5EF4-FFF2-40B4-BE49-F238E27FC236}">
                <a16:creationId xmlns:a16="http://schemas.microsoft.com/office/drawing/2014/main" id="{6199203A-DD6A-4948-A84D-0FFA1F52D799}"/>
              </a:ext>
            </a:extLst>
          </p:cNvPr>
          <p:cNvSpPr/>
          <p:nvPr/>
        </p:nvSpPr>
        <p:spPr>
          <a:xfrm>
            <a:off x="473386" y="1584129"/>
            <a:ext cx="3121367" cy="646331"/>
          </a:xfrm>
          <a:prstGeom prst="rect">
            <a:avLst/>
          </a:prstGeom>
        </p:spPr>
        <p:txBody>
          <a:bodyPr wrap="none">
            <a:spAutoFit/>
          </a:bodyPr>
          <a:lstStyle/>
          <a:p>
            <a:r>
              <a:rPr lang="fr-FR" dirty="0">
                <a:latin typeface="TimesNewRomanPSMT"/>
              </a:rPr>
              <a:t>classification de Max </a:t>
            </a:r>
            <a:r>
              <a:rPr lang="fr-FR" dirty="0" err="1">
                <a:latin typeface="TimesNewRomanPSMT"/>
              </a:rPr>
              <a:t>Reinert</a:t>
            </a:r>
            <a:r>
              <a:rPr lang="fr-FR" dirty="0">
                <a:latin typeface="TimesNewRomanPSMT"/>
              </a:rPr>
              <a:t> et</a:t>
            </a:r>
          </a:p>
          <a:p>
            <a:r>
              <a:rPr lang="fr-FR" dirty="0"/>
              <a:t>AFC sur variables actives</a:t>
            </a:r>
          </a:p>
        </p:txBody>
      </p:sp>
      <p:pic>
        <p:nvPicPr>
          <p:cNvPr id="10" name="Picture 9">
            <a:extLst>
              <a:ext uri="{FF2B5EF4-FFF2-40B4-BE49-F238E27FC236}">
                <a16:creationId xmlns:a16="http://schemas.microsoft.com/office/drawing/2014/main" id="{B659D045-4C84-4FB7-A8A1-B85F46E84C7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pic>
        <p:nvPicPr>
          <p:cNvPr id="11" name="Graphic 10">
            <a:extLst>
              <a:ext uri="{FF2B5EF4-FFF2-40B4-BE49-F238E27FC236}">
                <a16:creationId xmlns:a16="http://schemas.microsoft.com/office/drawing/2014/main" id="{22C888D3-3B5D-4BDC-98BE-3489C5E1210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84727"/>
            <a:ext cx="1102544" cy="1102544"/>
          </a:xfrm>
          <a:prstGeom prst="rect">
            <a:avLst/>
          </a:prstGeom>
        </p:spPr>
      </p:pic>
    </p:spTree>
    <p:extLst>
      <p:ext uri="{BB962C8B-B14F-4D97-AF65-F5344CB8AC3E}">
        <p14:creationId xmlns:p14="http://schemas.microsoft.com/office/powerpoint/2010/main" val="193027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BAA5FE3-6F35-4114-8A04-4ECF90786E45}"/>
              </a:ext>
            </a:extLst>
          </p:cNvPr>
          <p:cNvSpPr>
            <a:spLocks noGrp="1"/>
          </p:cNvSpPr>
          <p:nvPr>
            <p:ph type="sldNum" sz="quarter" idx="12"/>
          </p:nvPr>
        </p:nvSpPr>
        <p:spPr/>
        <p:txBody>
          <a:bodyPr/>
          <a:lstStyle/>
          <a:p>
            <a:fld id="{4FAB73BC-B049-4115-A692-8D63A059BFB8}" type="slidenum">
              <a:rPr lang="en-US" smtClean="0"/>
              <a:pPr/>
              <a:t>52</a:t>
            </a:fld>
            <a:endParaRPr lang="en-US" dirty="0"/>
          </a:p>
        </p:txBody>
      </p:sp>
      <p:pic>
        <p:nvPicPr>
          <p:cNvPr id="5" name="Image 4" descr="IRAM-AFC_illustratives">
            <a:extLst>
              <a:ext uri="{FF2B5EF4-FFF2-40B4-BE49-F238E27FC236}">
                <a16:creationId xmlns:a16="http://schemas.microsoft.com/office/drawing/2014/main" id="{1D1898D6-5C71-4201-BDD6-5C3B3839618A}"/>
              </a:ext>
            </a:extLst>
          </p:cNvPr>
          <p:cNvPicPr/>
          <p:nvPr/>
        </p:nvPicPr>
        <p:blipFill rotWithShape="1">
          <a:blip r:embed="rId2">
            <a:extLst>
              <a:ext uri="{28A0092B-C50C-407E-A947-70E740481C1C}">
                <a14:useLocalDpi xmlns:a14="http://schemas.microsoft.com/office/drawing/2010/main" val="0"/>
              </a:ext>
            </a:extLst>
          </a:blip>
          <a:srcRect t="13100" r="5222" b="974"/>
          <a:stretch/>
        </p:blipFill>
        <p:spPr bwMode="auto">
          <a:xfrm>
            <a:off x="3952568" y="1877961"/>
            <a:ext cx="5492998" cy="4980030"/>
          </a:xfrm>
          <a:prstGeom prst="rect">
            <a:avLst/>
          </a:prstGeom>
          <a:extLst>
            <a:ext uri="{53640926-AAD7-44D8-BBD7-CCE9431645EC}">
              <a14:shadowObscured xmlns:a14="http://schemas.microsoft.com/office/drawing/2010/main"/>
            </a:ext>
          </a:extLst>
        </p:spPr>
      </p:pic>
      <p:sp>
        <p:nvSpPr>
          <p:cNvPr id="6" name="Title 4">
            <a:extLst>
              <a:ext uri="{FF2B5EF4-FFF2-40B4-BE49-F238E27FC236}">
                <a16:creationId xmlns:a16="http://schemas.microsoft.com/office/drawing/2014/main" id="{D8D92734-F3A6-4DFD-A9C9-9E66F3F763A5}"/>
              </a:ext>
            </a:extLst>
          </p:cNvPr>
          <p:cNvSpPr txBox="1">
            <a:spLocks/>
          </p:cNvSpPr>
          <p:nvPr/>
        </p:nvSpPr>
        <p:spPr>
          <a:xfrm>
            <a:off x="311700" y="445025"/>
            <a:ext cx="8520600" cy="623400"/>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latin typeface="TimesNewRomanPSMT"/>
              </a:rPr>
              <a:t>Une description différente selon la source biographique</a:t>
            </a:r>
            <a:endParaRPr lang="fr-FR" dirty="0"/>
          </a:p>
        </p:txBody>
      </p:sp>
      <p:pic>
        <p:nvPicPr>
          <p:cNvPr id="7" name="Picture 6">
            <a:extLst>
              <a:ext uri="{FF2B5EF4-FFF2-40B4-BE49-F238E27FC236}">
                <a16:creationId xmlns:a16="http://schemas.microsoft.com/office/drawing/2014/main" id="{503784D8-23E1-467D-8483-019BA34A772E}"/>
              </a:ext>
            </a:extLst>
          </p:cNvPr>
          <p:cNvPicPr>
            <a:picLocks noChangeAspect="1"/>
          </p:cNvPicPr>
          <p:nvPr/>
        </p:nvPicPr>
        <p:blipFill>
          <a:blip r:embed="rId3"/>
          <a:stretch>
            <a:fillRect/>
          </a:stretch>
        </p:blipFill>
        <p:spPr>
          <a:xfrm>
            <a:off x="176635" y="3067510"/>
            <a:ext cx="3714871" cy="2630275"/>
          </a:xfrm>
          <a:prstGeom prst="rect">
            <a:avLst/>
          </a:prstGeom>
        </p:spPr>
      </p:pic>
      <p:sp>
        <p:nvSpPr>
          <p:cNvPr id="9" name="Rectangle 8">
            <a:extLst>
              <a:ext uri="{FF2B5EF4-FFF2-40B4-BE49-F238E27FC236}">
                <a16:creationId xmlns:a16="http://schemas.microsoft.com/office/drawing/2014/main" id="{0554D4B9-228C-4004-B15E-57E34B64FF81}"/>
              </a:ext>
            </a:extLst>
          </p:cNvPr>
          <p:cNvSpPr/>
          <p:nvPr/>
        </p:nvSpPr>
        <p:spPr>
          <a:xfrm>
            <a:off x="473386" y="1584129"/>
            <a:ext cx="3418120" cy="646331"/>
          </a:xfrm>
          <a:prstGeom prst="rect">
            <a:avLst/>
          </a:prstGeom>
        </p:spPr>
        <p:txBody>
          <a:bodyPr wrap="square">
            <a:spAutoFit/>
          </a:bodyPr>
          <a:lstStyle/>
          <a:p>
            <a:r>
              <a:rPr lang="fr-FR" dirty="0">
                <a:latin typeface="TimesNewRomanPSMT"/>
              </a:rPr>
              <a:t>classification de Max </a:t>
            </a:r>
            <a:r>
              <a:rPr lang="fr-FR" dirty="0" err="1">
                <a:latin typeface="TimesNewRomanPSMT"/>
              </a:rPr>
              <a:t>Reinert</a:t>
            </a:r>
            <a:r>
              <a:rPr lang="fr-FR" dirty="0">
                <a:latin typeface="TimesNewRomanPSMT"/>
              </a:rPr>
              <a:t> et</a:t>
            </a:r>
          </a:p>
          <a:p>
            <a:r>
              <a:rPr lang="fr-FR" dirty="0"/>
              <a:t>AFC sur variables illustratives</a:t>
            </a:r>
          </a:p>
        </p:txBody>
      </p:sp>
      <p:pic>
        <p:nvPicPr>
          <p:cNvPr id="11" name="Picture 9">
            <a:extLst>
              <a:ext uri="{FF2B5EF4-FFF2-40B4-BE49-F238E27FC236}">
                <a16:creationId xmlns:a16="http://schemas.microsoft.com/office/drawing/2014/main" id="{A3459BB5-EFBF-496A-AB4F-354BF906E848}"/>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pic>
        <p:nvPicPr>
          <p:cNvPr id="12" name="Graphic 11">
            <a:extLst>
              <a:ext uri="{FF2B5EF4-FFF2-40B4-BE49-F238E27FC236}">
                <a16:creationId xmlns:a16="http://schemas.microsoft.com/office/drawing/2014/main" id="{B4A4703C-7B78-41DA-B23B-EEA71F32683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84727"/>
            <a:ext cx="1102544" cy="1102544"/>
          </a:xfrm>
          <a:prstGeom prst="rect">
            <a:avLst/>
          </a:prstGeom>
        </p:spPr>
      </p:pic>
    </p:spTree>
    <p:extLst>
      <p:ext uri="{BB962C8B-B14F-4D97-AF65-F5344CB8AC3E}">
        <p14:creationId xmlns:p14="http://schemas.microsoft.com/office/powerpoint/2010/main" val="13469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19D613B-C772-4880-BE47-FBDC7E14A47B}"/>
              </a:ext>
            </a:extLst>
          </p:cNvPr>
          <p:cNvSpPr>
            <a:spLocks noGrp="1"/>
          </p:cNvSpPr>
          <p:nvPr>
            <p:ph type="sldNum" sz="quarter" idx="12"/>
          </p:nvPr>
        </p:nvSpPr>
        <p:spPr/>
        <p:txBody>
          <a:bodyPr/>
          <a:lstStyle/>
          <a:p>
            <a:fld id="{4FAB73BC-B049-4115-A692-8D63A059BFB8}" type="slidenum">
              <a:rPr lang="en-US" smtClean="0"/>
              <a:t>53</a:t>
            </a:fld>
            <a:endParaRPr lang="en-US" dirty="0"/>
          </a:p>
        </p:txBody>
      </p:sp>
      <p:sp>
        <p:nvSpPr>
          <p:cNvPr id="8" name="ZoneTexte 7">
            <a:extLst>
              <a:ext uri="{FF2B5EF4-FFF2-40B4-BE49-F238E27FC236}">
                <a16:creationId xmlns:a16="http://schemas.microsoft.com/office/drawing/2014/main" id="{507F0C12-F3C2-42D6-9D34-DF9F2946653C}"/>
              </a:ext>
            </a:extLst>
          </p:cNvPr>
          <p:cNvSpPr txBox="1"/>
          <p:nvPr/>
        </p:nvSpPr>
        <p:spPr>
          <a:xfrm>
            <a:off x="562900" y="1183600"/>
            <a:ext cx="9733548" cy="923330"/>
          </a:xfrm>
          <a:prstGeom prst="rect">
            <a:avLst/>
          </a:prstGeom>
          <a:noFill/>
        </p:spPr>
        <p:txBody>
          <a:bodyPr wrap="square" rtlCol="0">
            <a:spAutoFit/>
          </a:bodyPr>
          <a:lstStyle/>
          <a:p>
            <a:pPr marL="285750" indent="-285750">
              <a:buFont typeface="Arial" panose="020B0604020202020204" pitchFamily="34" charset="0"/>
              <a:buChar char="•"/>
            </a:pPr>
            <a:r>
              <a:rPr lang="fr-FR" dirty="0"/>
              <a:t>Le quart des notices d’</a:t>
            </a:r>
            <a:r>
              <a:rPr lang="fr-FR" i="1" dirty="0"/>
              <a:t>île-en-île</a:t>
            </a:r>
            <a:r>
              <a:rPr lang="fr-FR" dirty="0"/>
              <a:t> a été rédigé par une dizaine d’individus :</a:t>
            </a: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a:p>
            <a:endParaRPr lang="fr-FR" dirty="0">
              <a:sym typeface="Wingdings" panose="05000000000000000000" pitchFamily="2" charset="2"/>
            </a:endParaRPr>
          </a:p>
        </p:txBody>
      </p:sp>
      <p:pic>
        <p:nvPicPr>
          <p:cNvPr id="10" name="Picture 9">
            <a:extLst>
              <a:ext uri="{FF2B5EF4-FFF2-40B4-BE49-F238E27FC236}">
                <a16:creationId xmlns:a16="http://schemas.microsoft.com/office/drawing/2014/main" id="{2D317BA4-D426-481A-A971-114D48E3DF4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288026"/>
            <a:ext cx="1209868" cy="5068324"/>
          </a:xfrm>
          <a:prstGeom prst="rect">
            <a:avLst/>
          </a:prstGeom>
        </p:spPr>
      </p:pic>
      <p:sp>
        <p:nvSpPr>
          <p:cNvPr id="5" name="Title 1">
            <a:extLst>
              <a:ext uri="{FF2B5EF4-FFF2-40B4-BE49-F238E27FC236}">
                <a16:creationId xmlns:a16="http://schemas.microsoft.com/office/drawing/2014/main" id="{163EDED6-4EF5-4D96-8CDE-44D265E09C2E}"/>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Analyse des contributeurs biographes d’île-en-ile </a:t>
            </a:r>
          </a:p>
        </p:txBody>
      </p:sp>
      <p:pic>
        <p:nvPicPr>
          <p:cNvPr id="2" name="Picture 1">
            <a:extLst>
              <a:ext uri="{FF2B5EF4-FFF2-40B4-BE49-F238E27FC236}">
                <a16:creationId xmlns:a16="http://schemas.microsoft.com/office/drawing/2014/main" id="{A193091F-1E66-4B28-84EF-35B62D80279D}"/>
              </a:ext>
            </a:extLst>
          </p:cNvPr>
          <p:cNvPicPr>
            <a:picLocks noChangeAspect="1"/>
          </p:cNvPicPr>
          <p:nvPr/>
        </p:nvPicPr>
        <p:blipFill>
          <a:blip r:embed="rId3"/>
          <a:stretch>
            <a:fillRect/>
          </a:stretch>
        </p:blipFill>
        <p:spPr>
          <a:xfrm>
            <a:off x="2237976" y="1645265"/>
            <a:ext cx="5653179" cy="3223137"/>
          </a:xfrm>
          <a:prstGeom prst="rect">
            <a:avLst/>
          </a:prstGeom>
        </p:spPr>
      </p:pic>
      <p:pic>
        <p:nvPicPr>
          <p:cNvPr id="9" name="Graphic 8">
            <a:extLst>
              <a:ext uri="{FF2B5EF4-FFF2-40B4-BE49-F238E27FC236}">
                <a16:creationId xmlns:a16="http://schemas.microsoft.com/office/drawing/2014/main" id="{025E6954-EC60-4025-A2A9-5D7A972F1C7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84727"/>
            <a:ext cx="1102544" cy="1102544"/>
          </a:xfrm>
          <a:prstGeom prst="rect">
            <a:avLst/>
          </a:prstGeom>
        </p:spPr>
      </p:pic>
    </p:spTree>
    <p:extLst>
      <p:ext uri="{BB962C8B-B14F-4D97-AF65-F5344CB8AC3E}">
        <p14:creationId xmlns:p14="http://schemas.microsoft.com/office/powerpoint/2010/main" val="81744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6531" y="375894"/>
            <a:ext cx="10515600" cy="794935"/>
          </a:xfrm>
        </p:spPr>
        <p:txBody>
          <a:bodyPr>
            <a:normAutofit fontScale="90000"/>
          </a:bodyPr>
          <a:lstStyle/>
          <a:p>
            <a:r>
              <a:rPr lang="fr-FR" sz="4000" dirty="0"/>
              <a:t>Mieux décrire un espace émergeant et ses acteurs</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sp>
        <p:nvSpPr>
          <p:cNvPr id="9" name="Content Placeholder 8">
            <a:extLst>
              <a:ext uri="{FF2B5EF4-FFF2-40B4-BE49-F238E27FC236}">
                <a16:creationId xmlns:a16="http://schemas.microsoft.com/office/drawing/2014/main" id="{29B8B44A-5C93-494B-AEF0-5651FB1F36F1}"/>
              </a:ext>
            </a:extLst>
          </p:cNvPr>
          <p:cNvSpPr>
            <a:spLocks noGrp="1"/>
          </p:cNvSpPr>
          <p:nvPr>
            <p:ph idx="1"/>
          </p:nvPr>
        </p:nvSpPr>
        <p:spPr>
          <a:xfrm>
            <a:off x="338411" y="1516323"/>
            <a:ext cx="10515600" cy="1113627"/>
          </a:xfrm>
        </p:spPr>
        <p:txBody>
          <a:bodyPr>
            <a:normAutofit fontScale="92500" lnSpcReduction="20000"/>
          </a:bodyPr>
          <a:lstStyle/>
          <a:p>
            <a:r>
              <a:rPr lang="fr-FR" sz="2000" dirty="0"/>
              <a:t>La description biographique des acteurs émergeants est souvent textuelle et contient de nombreuses informations intéressantes, exemples des dates de naissance et mort. </a:t>
            </a:r>
          </a:p>
          <a:p>
            <a:r>
              <a:rPr lang="fr-FR" sz="2000" dirty="0"/>
              <a:t>Cependant le discours biographique est suffisamment normé pour pouvoir imaginer extraire des caractéristiques à partir de routines discursives.</a:t>
            </a:r>
          </a:p>
        </p:txBody>
      </p:sp>
      <p:sp>
        <p:nvSpPr>
          <p:cNvPr id="14" name="TextBox 13">
            <a:extLst>
              <a:ext uri="{FF2B5EF4-FFF2-40B4-BE49-F238E27FC236}">
                <a16:creationId xmlns:a16="http://schemas.microsoft.com/office/drawing/2014/main" id="{C2B9AE10-C5ED-4C28-8496-4B8E82D8D73E}"/>
              </a:ext>
            </a:extLst>
          </p:cNvPr>
          <p:cNvSpPr txBox="1"/>
          <p:nvPr/>
        </p:nvSpPr>
        <p:spPr>
          <a:xfrm>
            <a:off x="4542804" y="3136601"/>
            <a:ext cx="6439327" cy="369332"/>
          </a:xfrm>
          <a:prstGeom prst="rect">
            <a:avLst/>
          </a:prstGeom>
          <a:solidFill>
            <a:srgbClr val="44546A"/>
          </a:solidFill>
        </p:spPr>
        <p:txBody>
          <a:bodyPr wrap="none" rtlCol="0">
            <a:spAutoFit/>
          </a:bodyPr>
          <a:lstStyle/>
          <a:p>
            <a:r>
              <a:rPr lang="fr-FR" dirty="0">
                <a:solidFill>
                  <a:schemeClr val="bg1"/>
                </a:solidFill>
              </a:rPr>
              <a:t>Machiner une variétés de textes… pour induire des informations</a:t>
            </a:r>
          </a:p>
        </p:txBody>
      </p:sp>
      <p:sp>
        <p:nvSpPr>
          <p:cNvPr id="15" name="TextBox 14">
            <a:extLst>
              <a:ext uri="{FF2B5EF4-FFF2-40B4-BE49-F238E27FC236}">
                <a16:creationId xmlns:a16="http://schemas.microsoft.com/office/drawing/2014/main" id="{A4DC3BA2-922B-497D-9D74-2F5CC795455C}"/>
              </a:ext>
            </a:extLst>
          </p:cNvPr>
          <p:cNvSpPr txBox="1"/>
          <p:nvPr/>
        </p:nvSpPr>
        <p:spPr>
          <a:xfrm>
            <a:off x="2599894" y="4055963"/>
            <a:ext cx="7920729" cy="767518"/>
          </a:xfrm>
          <a:prstGeom prst="rect">
            <a:avLst/>
          </a:prstGeom>
          <a:noFill/>
        </p:spPr>
        <p:txBody>
          <a:bodyPr wrap="square" rtlCol="0">
            <a:spAutoFit/>
          </a:bodyPr>
          <a:lstStyle/>
          <a:p>
            <a:pPr>
              <a:lnSpc>
                <a:spcPct val="114000"/>
              </a:lnSpc>
            </a:pPr>
            <a:r>
              <a:rPr lang="fr-FR" sz="2000" dirty="0"/>
              <a:t>Quels peuvent être les autres apports du TAL?</a:t>
            </a:r>
          </a:p>
          <a:p>
            <a:pPr marL="285750" indent="-285750">
              <a:lnSpc>
                <a:spcPct val="114000"/>
              </a:lnSpc>
              <a:buFont typeface="Arial" panose="020B0604020202020204" pitchFamily="34" charset="0"/>
              <a:buChar char="•"/>
            </a:pPr>
            <a:r>
              <a:rPr lang="fr-FR" sz="2000" dirty="0"/>
              <a:t>Repérage d’entités nommées : lieux, noms propres</a:t>
            </a:r>
          </a:p>
        </p:txBody>
      </p:sp>
      <p:sp>
        <p:nvSpPr>
          <p:cNvPr id="3" name="Espace réservé du numéro de diapositive 2">
            <a:extLst>
              <a:ext uri="{FF2B5EF4-FFF2-40B4-BE49-F238E27FC236}">
                <a16:creationId xmlns:a16="http://schemas.microsoft.com/office/drawing/2014/main" id="{AE59CD94-3E37-43CA-8E34-286B015D3088}"/>
              </a:ext>
            </a:extLst>
          </p:cNvPr>
          <p:cNvSpPr>
            <a:spLocks noGrp="1"/>
          </p:cNvSpPr>
          <p:nvPr>
            <p:ph type="sldNum" sz="quarter" idx="12"/>
          </p:nvPr>
        </p:nvSpPr>
        <p:spPr/>
        <p:txBody>
          <a:bodyPr/>
          <a:lstStyle/>
          <a:p>
            <a:fld id="{6113E31D-E2AB-40D1-8B51-AFA5AFEF393A}" type="slidenum">
              <a:rPr lang="en-US" smtClean="0"/>
              <a:t>54</a:t>
            </a:fld>
            <a:endParaRPr lang="en-US" dirty="0"/>
          </a:p>
        </p:txBody>
      </p:sp>
      <p:pic>
        <p:nvPicPr>
          <p:cNvPr id="7" name="Graphic 6">
            <a:extLst>
              <a:ext uri="{FF2B5EF4-FFF2-40B4-BE49-F238E27FC236}">
                <a16:creationId xmlns:a16="http://schemas.microsoft.com/office/drawing/2014/main" id="{DAB38716-0DA0-4608-803A-B69A16BA639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228005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1325563"/>
          </a:xfrm>
        </p:spPr>
        <p:txBody>
          <a:bodyPr>
            <a:normAutofit/>
          </a:bodyPr>
          <a:lstStyle/>
          <a:p>
            <a:r>
              <a:rPr lang="fr-FR" sz="4000" dirty="0"/>
              <a:t>Utilisation du TAL pour obtenir des données biographiques…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1202329" y="2055822"/>
            <a:ext cx="7772400" cy="3464131"/>
          </a:xfrm>
        </p:spPr>
        <p:txBody>
          <a:bodyPr>
            <a:normAutofit fontScale="70000" lnSpcReduction="20000"/>
          </a:bodyPr>
          <a:lstStyle/>
          <a:p>
            <a:pPr marL="0" indent="0">
              <a:buNone/>
            </a:pPr>
            <a:r>
              <a:rPr lang="fr-FR" dirty="0"/>
              <a:t>Utiliser les structures récurrentes induite par le web pour en extraire des informations :</a:t>
            </a:r>
          </a:p>
          <a:p>
            <a:pPr marL="0" indent="0">
              <a:buNone/>
            </a:pPr>
            <a:endParaRPr lang="fr-FR" dirty="0"/>
          </a:p>
          <a:p>
            <a:pPr lvl="1"/>
            <a:r>
              <a:rPr lang="fr-FR" dirty="0">
                <a:solidFill>
                  <a:schemeClr val="bg1"/>
                </a:solidFill>
                <a:highlight>
                  <a:srgbClr val="C00000"/>
                </a:highlight>
              </a:rPr>
              <a:t>Cléante </a:t>
            </a:r>
            <a:r>
              <a:rPr lang="fr-FR" dirty="0" err="1">
                <a:solidFill>
                  <a:schemeClr val="bg1"/>
                </a:solidFill>
                <a:highlight>
                  <a:srgbClr val="C00000"/>
                </a:highlight>
              </a:rPr>
              <a:t>Desgraves</a:t>
            </a:r>
            <a:r>
              <a:rPr lang="fr-FR" dirty="0">
                <a:solidFill>
                  <a:schemeClr val="bg1"/>
                </a:solidFill>
                <a:highlight>
                  <a:srgbClr val="C00000"/>
                </a:highlight>
              </a:rPr>
              <a:t> </a:t>
            </a:r>
            <a:r>
              <a:rPr lang="fr-FR" dirty="0">
                <a:solidFill>
                  <a:schemeClr val="bg1"/>
                </a:solidFill>
                <a:highlight>
                  <a:srgbClr val="008080"/>
                </a:highlight>
              </a:rPr>
              <a:t>naît</a:t>
            </a:r>
            <a:r>
              <a:rPr lang="fr-FR" dirty="0"/>
              <a:t> </a:t>
            </a:r>
            <a:r>
              <a:rPr lang="fr-FR" dirty="0">
                <a:solidFill>
                  <a:schemeClr val="bg1"/>
                </a:solidFill>
                <a:highlight>
                  <a:srgbClr val="000000"/>
                </a:highlight>
              </a:rPr>
              <a:t>le</a:t>
            </a:r>
            <a:r>
              <a:rPr lang="fr-FR" dirty="0">
                <a:solidFill>
                  <a:schemeClr val="bg1"/>
                </a:solidFill>
              </a:rPr>
              <a:t> </a:t>
            </a:r>
            <a:r>
              <a:rPr lang="fr-FR" dirty="0">
                <a:solidFill>
                  <a:schemeClr val="bg1"/>
                </a:solidFill>
                <a:highlight>
                  <a:srgbClr val="800080"/>
                </a:highlight>
              </a:rPr>
              <a:t>13 janvier 1891 </a:t>
            </a:r>
            <a:r>
              <a:rPr lang="fr-FR" dirty="0">
                <a:solidFill>
                  <a:schemeClr val="bg1"/>
                </a:solidFill>
                <a:highlight>
                  <a:srgbClr val="FF0000"/>
                </a:highlight>
              </a:rPr>
              <a:t>à</a:t>
            </a:r>
            <a:r>
              <a:rPr lang="fr-FR" dirty="0"/>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d’une mère américaine, née Alice Cunningham, et d’un père haïtien, Hector </a:t>
            </a:r>
            <a:r>
              <a:rPr lang="fr-FR" dirty="0" err="1"/>
              <a:t>Desgraves</a:t>
            </a:r>
            <a:r>
              <a:rPr lang="fr-FR" dirty="0"/>
              <a:t>, qui était pharmacien et également pianiste. </a:t>
            </a:r>
          </a:p>
          <a:p>
            <a:pPr lvl="1"/>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t>, </a:t>
            </a:r>
            <a:r>
              <a:rPr lang="fr-FR" dirty="0">
                <a:solidFill>
                  <a:schemeClr val="bg1"/>
                </a:solidFill>
                <a:highlight>
                  <a:srgbClr val="008080"/>
                </a:highlight>
              </a:rPr>
              <a:t>né</a:t>
            </a:r>
            <a:r>
              <a:rPr lang="fr-FR" dirty="0"/>
              <a:t>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bg1"/>
                </a:solidFill>
                <a:highlight>
                  <a:srgbClr val="000000"/>
                </a:highlight>
              </a:rPr>
              <a:t>le </a:t>
            </a:r>
            <a:r>
              <a:rPr lang="fr-FR" dirty="0">
                <a:solidFill>
                  <a:schemeClr val="bg1"/>
                </a:solidFill>
                <a:highlight>
                  <a:srgbClr val="800080"/>
                </a:highlight>
              </a:rPr>
              <a:t>6 mars1973</a:t>
            </a:r>
            <a:r>
              <a:rPr lang="fr-FR" dirty="0"/>
              <a:t>, est poète, bibliothécaire et animateur culturel. Il a étudié la linguistique à l’Université d’État d’Haïti et a reçu une formation en histoire de l’art à l’Institut français d’Haïti. Fondateur de l’atelier de poésie « Dimanche en poésie » à la bibliothèque Étoile filante, et animateur des « Vendredis littéraires » de l’université Caraïbe, il écrit en français et en créole.</a:t>
            </a:r>
          </a:p>
          <a:p>
            <a:pPr marL="457200" lvl="1" indent="0">
              <a:buNone/>
            </a:pPr>
            <a:r>
              <a:rPr lang="fr-FR" dirty="0"/>
              <a:t>…</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63561"/>
            <a:ext cx="1209868" cy="5392789"/>
          </a:xfrm>
          <a:prstGeom prst="rect">
            <a:avLst/>
          </a:prstGeom>
        </p:spPr>
      </p:pic>
      <p:pic>
        <p:nvPicPr>
          <p:cNvPr id="10" name="Picture 9">
            <a:extLst>
              <a:ext uri="{FF2B5EF4-FFF2-40B4-BE49-F238E27FC236}">
                <a16:creationId xmlns:a16="http://schemas.microsoft.com/office/drawing/2014/main" id="{4D7F2DE8-A3B1-486B-93ED-43FFB6C4E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148" y="5284531"/>
            <a:ext cx="7339110" cy="935294"/>
          </a:xfrm>
          <a:prstGeom prst="rect">
            <a:avLst/>
          </a:prstGeom>
        </p:spPr>
      </p:pic>
      <p:sp>
        <p:nvSpPr>
          <p:cNvPr id="4" name="Espace réservé du numéro de diapositive 3">
            <a:extLst>
              <a:ext uri="{FF2B5EF4-FFF2-40B4-BE49-F238E27FC236}">
                <a16:creationId xmlns:a16="http://schemas.microsoft.com/office/drawing/2014/main" id="{E097FD36-1790-42FA-B905-F55A4FBD2886}"/>
              </a:ext>
            </a:extLst>
          </p:cNvPr>
          <p:cNvSpPr>
            <a:spLocks noGrp="1"/>
          </p:cNvSpPr>
          <p:nvPr>
            <p:ph type="sldNum" sz="quarter" idx="12"/>
          </p:nvPr>
        </p:nvSpPr>
        <p:spPr/>
        <p:txBody>
          <a:bodyPr/>
          <a:lstStyle/>
          <a:p>
            <a:fld id="{6113E31D-E2AB-40D1-8B51-AFA5AFEF393A}" type="slidenum">
              <a:rPr lang="en-US" smtClean="0"/>
              <a:t>55</a:t>
            </a:fld>
            <a:endParaRPr lang="en-US" dirty="0"/>
          </a:p>
        </p:txBody>
      </p:sp>
      <p:pic>
        <p:nvPicPr>
          <p:cNvPr id="7" name="Graphic 6">
            <a:extLst>
              <a:ext uri="{FF2B5EF4-FFF2-40B4-BE49-F238E27FC236}">
                <a16:creationId xmlns:a16="http://schemas.microsoft.com/office/drawing/2014/main" id="{247B4187-CA38-4923-980E-C45E1A2E85E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247690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normAutofit fontScale="90000"/>
          </a:bodyPr>
          <a:lstStyle/>
          <a:p>
            <a:r>
              <a:rPr lang="fr-FR" sz="4000" dirty="0"/>
              <a:t>Utilisation du TAL pour lier les biographies sur des entités plus vastes…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857864" y="1419120"/>
            <a:ext cx="10016613" cy="652105"/>
          </a:xfrm>
        </p:spPr>
        <p:txBody>
          <a:bodyPr>
            <a:normAutofit/>
          </a:bodyPr>
          <a:lstStyle/>
          <a:p>
            <a:pPr marL="0" indent="0">
              <a:buNone/>
            </a:pPr>
            <a:r>
              <a:rPr lang="fr-FR" dirty="0"/>
              <a:t>Utiliser des systèmes « entrainés » pour en détecter d’autres:</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002890"/>
            <a:ext cx="1209868" cy="5353460"/>
          </a:xfrm>
          <a:prstGeom prst="rect">
            <a:avLst/>
          </a:prstGeom>
        </p:spPr>
      </p:pic>
      <p:sp>
        <p:nvSpPr>
          <p:cNvPr id="9" name="Rectangle 8">
            <a:extLst>
              <a:ext uri="{FF2B5EF4-FFF2-40B4-BE49-F238E27FC236}">
                <a16:creationId xmlns:a16="http://schemas.microsoft.com/office/drawing/2014/main" id="{ACAAB409-284B-4839-A2F9-B3F4F9EDF0FA}"/>
              </a:ext>
            </a:extLst>
          </p:cNvPr>
          <p:cNvSpPr/>
          <p:nvPr/>
        </p:nvSpPr>
        <p:spPr>
          <a:xfrm>
            <a:off x="513576" y="2071226"/>
            <a:ext cx="4906297" cy="428512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2D2DFDA-8B57-4D17-946E-EE6D8736356E}"/>
              </a:ext>
            </a:extLst>
          </p:cNvPr>
          <p:cNvSpPr/>
          <p:nvPr/>
        </p:nvSpPr>
        <p:spPr>
          <a:xfrm>
            <a:off x="-181645" y="2773599"/>
            <a:ext cx="5780866" cy="2585323"/>
          </a:xfrm>
          <a:prstGeom prst="rect">
            <a:avLst/>
          </a:prstGeom>
        </p:spPr>
        <p:txBody>
          <a:bodyPr wrap="square">
            <a:spAutoFit/>
          </a:bodyPr>
          <a:lstStyle/>
          <a:p>
            <a:pPr marL="742950" lvl="1" indent="-285750">
              <a:buFont typeface="Arial" panose="020B0604020202020204" pitchFamily="34" charset="0"/>
              <a:buChar char="•"/>
            </a:pPr>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solidFill>
                  <a:schemeClr val="tx1">
                    <a:lumMod val="95000"/>
                    <a:lumOff val="5000"/>
                  </a:schemeClr>
                </a:solidFill>
              </a:rPr>
              <a:t>, né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tx1">
                    <a:lumMod val="95000"/>
                    <a:lumOff val="5000"/>
                  </a:schemeClr>
                </a:solidFill>
              </a:rPr>
              <a:t>le 6 mars1973, </a:t>
            </a:r>
            <a:r>
              <a:rPr lang="fr-FR" dirty="0"/>
              <a:t>est poète, bibliothécaire et animateur culturel. Il a étudié la linguistique à </a:t>
            </a:r>
            <a:r>
              <a:rPr lang="fr-FR" dirty="0">
                <a:solidFill>
                  <a:schemeClr val="bg1"/>
                </a:solidFill>
                <a:highlight>
                  <a:srgbClr val="00FFFF"/>
                </a:highlight>
              </a:rPr>
              <a:t>l’Université d’État d’ Haïti </a:t>
            </a:r>
            <a:r>
              <a:rPr lang="fr-FR" dirty="0"/>
              <a:t>et a reçu une formation en histoire de l’art à l’Institut français d’ Haïti. Fondateur de l’atelier de poésie «</a:t>
            </a:r>
            <a:r>
              <a:rPr lang="fr-FR" dirty="0">
                <a:solidFill>
                  <a:schemeClr val="bg1"/>
                </a:solidFill>
                <a:highlight>
                  <a:srgbClr val="000080"/>
                </a:highlight>
              </a:rPr>
              <a:t> Dimanche en poésie </a:t>
            </a:r>
            <a:r>
              <a:rPr lang="fr-FR" dirty="0"/>
              <a:t>» à la bibliothèque Étoile filante, et animateur des « </a:t>
            </a:r>
            <a:r>
              <a:rPr lang="fr-FR" dirty="0">
                <a:solidFill>
                  <a:schemeClr val="bg1"/>
                </a:solidFill>
                <a:highlight>
                  <a:srgbClr val="000080"/>
                </a:highlight>
              </a:rPr>
              <a:t>Vendredis littéraires</a:t>
            </a:r>
            <a:r>
              <a:rPr lang="fr-FR" dirty="0"/>
              <a:t> » de </a:t>
            </a:r>
            <a:r>
              <a:rPr lang="fr-FR" dirty="0">
                <a:solidFill>
                  <a:schemeClr val="bg1"/>
                </a:solidFill>
                <a:highlight>
                  <a:srgbClr val="C00000"/>
                </a:highlight>
              </a:rPr>
              <a:t>l’université Caraïbe</a:t>
            </a:r>
            <a:r>
              <a:rPr lang="fr-FR" dirty="0"/>
              <a:t>, il écrit en français et en créole.</a:t>
            </a:r>
          </a:p>
        </p:txBody>
      </p:sp>
      <p:sp>
        <p:nvSpPr>
          <p:cNvPr id="10" name="Rectangle 9">
            <a:extLst>
              <a:ext uri="{FF2B5EF4-FFF2-40B4-BE49-F238E27FC236}">
                <a16:creationId xmlns:a16="http://schemas.microsoft.com/office/drawing/2014/main" id="{23ED0AAE-9DDD-4ACA-A06A-1475EF80F318}"/>
              </a:ext>
            </a:extLst>
          </p:cNvPr>
          <p:cNvSpPr/>
          <p:nvPr/>
        </p:nvSpPr>
        <p:spPr>
          <a:xfrm>
            <a:off x="5497476" y="3362634"/>
            <a:ext cx="4906297" cy="169114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Né en Haïti en 1994, </a:t>
            </a:r>
            <a:r>
              <a:rPr lang="fr-FR" dirty="0">
                <a:solidFill>
                  <a:srgbClr val="FFFFFF"/>
                </a:solidFill>
                <a:highlight>
                  <a:srgbClr val="00FFFF"/>
                </a:highlight>
              </a:rPr>
              <a:t>Jean D'Amérique  </a:t>
            </a:r>
            <a:r>
              <a:rPr lang="fr-FR" dirty="0">
                <a:solidFill>
                  <a:schemeClr val="tx1"/>
                </a:solidFill>
              </a:rPr>
              <a:t>est écrivain, auteur de Petite fleur du ghetto, recueil qui lui vaut une mention spéciale du </a:t>
            </a:r>
            <a:r>
              <a:rPr lang="fr-FR" dirty="0">
                <a:solidFill>
                  <a:srgbClr val="FFFFFF"/>
                </a:solidFill>
                <a:highlight>
                  <a:srgbClr val="00FFFF"/>
                </a:highlight>
              </a:rPr>
              <a:t>Prix René </a:t>
            </a:r>
          </a:p>
          <a:p>
            <a:r>
              <a:rPr lang="fr-FR" dirty="0">
                <a:solidFill>
                  <a:srgbClr val="FFFFFF"/>
                </a:solidFill>
                <a:highlight>
                  <a:srgbClr val="00FFFF"/>
                </a:highlight>
              </a:rPr>
              <a:t>Philoctète </a:t>
            </a:r>
            <a:r>
              <a:rPr lang="fr-FR" dirty="0">
                <a:solidFill>
                  <a:schemeClr val="tx1"/>
                </a:solidFill>
              </a:rPr>
              <a:t>2015 et une sélection au Prix Révélation de Poésie 2016 de la Société des Gens de Lettres.</a:t>
            </a:r>
          </a:p>
        </p:txBody>
      </p:sp>
      <p:sp>
        <p:nvSpPr>
          <p:cNvPr id="11" name="TextBox 10">
            <a:extLst>
              <a:ext uri="{FF2B5EF4-FFF2-40B4-BE49-F238E27FC236}">
                <a16:creationId xmlns:a16="http://schemas.microsoft.com/office/drawing/2014/main" id="{6F45B544-9A76-4D80-813D-A7AD1E52A85F}"/>
              </a:ext>
            </a:extLst>
          </p:cNvPr>
          <p:cNvSpPr txBox="1"/>
          <p:nvPr/>
        </p:nvSpPr>
        <p:spPr>
          <a:xfrm>
            <a:off x="5473700" y="2742601"/>
            <a:ext cx="1407758" cy="523220"/>
          </a:xfrm>
          <a:prstGeom prst="rect">
            <a:avLst/>
          </a:prstGeom>
          <a:noFill/>
        </p:spPr>
        <p:txBody>
          <a:bodyPr wrap="none" rtlCol="0">
            <a:spAutoFit/>
          </a:bodyPr>
          <a:lstStyle/>
          <a:p>
            <a:r>
              <a:rPr lang="fr-FR" sz="2800" dirty="0"/>
              <a:t>Mais….</a:t>
            </a:r>
          </a:p>
        </p:txBody>
      </p:sp>
      <p:sp>
        <p:nvSpPr>
          <p:cNvPr id="13" name="TextBox 12">
            <a:extLst>
              <a:ext uri="{FF2B5EF4-FFF2-40B4-BE49-F238E27FC236}">
                <a16:creationId xmlns:a16="http://schemas.microsoft.com/office/drawing/2014/main" id="{B0EC64E8-25CB-4C65-B4B1-FFF7E29EBD20}"/>
              </a:ext>
            </a:extLst>
          </p:cNvPr>
          <p:cNvSpPr txBox="1"/>
          <p:nvPr/>
        </p:nvSpPr>
        <p:spPr>
          <a:xfrm>
            <a:off x="5497476" y="5089066"/>
            <a:ext cx="3991093" cy="1384995"/>
          </a:xfrm>
          <a:prstGeom prst="rect">
            <a:avLst/>
          </a:prstGeom>
          <a:noFill/>
        </p:spPr>
        <p:txBody>
          <a:bodyPr wrap="none" rtlCol="0">
            <a:spAutoFit/>
          </a:bodyPr>
          <a:lstStyle/>
          <a:p>
            <a:r>
              <a:rPr lang="fr-FR" sz="2800">
                <a:solidFill>
                  <a:srgbClr val="C00000"/>
                </a:solidFill>
              </a:rPr>
              <a:t>Beaucoup d’ambiguïtés</a:t>
            </a:r>
            <a:r>
              <a:rPr lang="fr-FR" sz="2800" dirty="0">
                <a:solidFill>
                  <a:srgbClr val="C00000"/>
                </a:solidFill>
              </a:rPr>
              <a:t>,</a:t>
            </a:r>
          </a:p>
          <a:p>
            <a:r>
              <a:rPr lang="fr-FR" sz="2800" dirty="0">
                <a:solidFill>
                  <a:srgbClr val="C00000"/>
                </a:solidFill>
              </a:rPr>
              <a:t>Demande d’être validé et</a:t>
            </a:r>
          </a:p>
          <a:p>
            <a:r>
              <a:rPr lang="fr-FR" sz="2800" dirty="0">
                <a:solidFill>
                  <a:srgbClr val="C00000"/>
                </a:solidFill>
              </a:rPr>
              <a:t>mis en contexte….</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56</a:t>
            </a:fld>
            <a:endParaRPr lang="en-US" dirty="0"/>
          </a:p>
        </p:txBody>
      </p:sp>
      <p:pic>
        <p:nvPicPr>
          <p:cNvPr id="12" name="Graphic 11">
            <a:extLst>
              <a:ext uri="{FF2B5EF4-FFF2-40B4-BE49-F238E27FC236}">
                <a16:creationId xmlns:a16="http://schemas.microsoft.com/office/drawing/2014/main" id="{E20FDEE7-C79F-4148-8F02-9FF0AD7ED60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125069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normAutofit/>
          </a:bodyPr>
          <a:lstStyle/>
          <a:p>
            <a:r>
              <a:rPr lang="fr-FR" sz="4000" dirty="0"/>
              <a:t>Un espace encore à explorer : </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002890"/>
            <a:ext cx="1209868" cy="5353460"/>
          </a:xfrm>
          <a:prstGeom prst="rect">
            <a:avLst/>
          </a:prstGeom>
        </p:spPr>
      </p:pic>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57</a:t>
            </a:fld>
            <a:endParaRPr lang="en-US" dirty="0"/>
          </a:p>
        </p:txBody>
      </p:sp>
      <p:pic>
        <p:nvPicPr>
          <p:cNvPr id="12" name="Graphic 11">
            <a:extLst>
              <a:ext uri="{FF2B5EF4-FFF2-40B4-BE49-F238E27FC236}">
                <a16:creationId xmlns:a16="http://schemas.microsoft.com/office/drawing/2014/main" id="{E20FDEE7-C79F-4148-8F02-9FF0AD7ED60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2131" y="121699"/>
            <a:ext cx="1037065" cy="1037065"/>
          </a:xfrm>
          <a:prstGeom prst="rect">
            <a:avLst/>
          </a:prstGeom>
        </p:spPr>
      </p:pic>
      <p:sp>
        <p:nvSpPr>
          <p:cNvPr id="7" name="Content Placeholder 6">
            <a:extLst>
              <a:ext uri="{FF2B5EF4-FFF2-40B4-BE49-F238E27FC236}">
                <a16:creationId xmlns:a16="http://schemas.microsoft.com/office/drawing/2014/main" id="{5A3F0D4D-F3B0-4895-B23C-94296301E7CC}"/>
              </a:ext>
            </a:extLst>
          </p:cNvPr>
          <p:cNvSpPr>
            <a:spLocks noGrp="1"/>
          </p:cNvSpPr>
          <p:nvPr>
            <p:ph idx="1"/>
          </p:nvPr>
        </p:nvSpPr>
        <p:spPr/>
        <p:txBody>
          <a:bodyPr/>
          <a:lstStyle/>
          <a:p>
            <a:r>
              <a:rPr lang="fr-FR" dirty="0"/>
              <a:t>La porte fermée de </a:t>
            </a:r>
            <a:r>
              <a:rPr lang="fr-FR" dirty="0" err="1"/>
              <a:t>facebook</a:t>
            </a:r>
            <a:endParaRPr lang="fr-FR" dirty="0"/>
          </a:p>
          <a:p>
            <a:r>
              <a:rPr lang="fr-FR" dirty="0"/>
              <a:t>Twitter, un espace littéraire à 280 caractère ? </a:t>
            </a:r>
            <a:r>
              <a:rPr lang="fr-FR" dirty="0">
                <a:hlinkClick r:id="rId5"/>
              </a:rPr>
              <a:t>#covidpoème</a:t>
            </a:r>
            <a:endParaRPr lang="fr-FR" dirty="0"/>
          </a:p>
          <a:p>
            <a:r>
              <a:rPr lang="fr-FR" dirty="0" err="1"/>
              <a:t>Inkitt</a:t>
            </a:r>
            <a:r>
              <a:rPr lang="fr-FR" dirty="0"/>
              <a:t> / Wattpad des plateformes littéraires sociales</a:t>
            </a:r>
          </a:p>
          <a:p>
            <a:pPr marL="0" indent="0">
              <a:buNone/>
            </a:pPr>
            <a:endParaRPr lang="fr-FR" dirty="0"/>
          </a:p>
          <a:p>
            <a:endParaRPr lang="fr-FR" dirty="0"/>
          </a:p>
          <a:p>
            <a:endParaRPr lang="fr-FR" dirty="0"/>
          </a:p>
        </p:txBody>
      </p:sp>
      <p:sp>
        <p:nvSpPr>
          <p:cNvPr id="3" name="TextBox 2">
            <a:extLst>
              <a:ext uri="{FF2B5EF4-FFF2-40B4-BE49-F238E27FC236}">
                <a16:creationId xmlns:a16="http://schemas.microsoft.com/office/drawing/2014/main" id="{AC94D6D4-EC66-4C39-A61F-434160426573}"/>
              </a:ext>
            </a:extLst>
          </p:cNvPr>
          <p:cNvSpPr txBox="1"/>
          <p:nvPr/>
        </p:nvSpPr>
        <p:spPr>
          <a:xfrm>
            <a:off x="552198" y="3874459"/>
            <a:ext cx="10094045" cy="461665"/>
          </a:xfrm>
          <a:prstGeom prst="rect">
            <a:avLst/>
          </a:prstGeom>
          <a:noFill/>
        </p:spPr>
        <p:txBody>
          <a:bodyPr wrap="none" rtlCol="0">
            <a:spAutoFit/>
          </a:bodyPr>
          <a:lstStyle/>
          <a:p>
            <a:r>
              <a:rPr lang="fr-FR" sz="2400" dirty="0"/>
              <a:t>C’est ici que notre travail s’</a:t>
            </a:r>
            <a:r>
              <a:rPr lang="fr-FR" sz="2400" dirty="0" err="1"/>
              <a:t>arrete</a:t>
            </a:r>
            <a:r>
              <a:rPr lang="fr-FR" sz="2400" dirty="0"/>
              <a:t> et que commence le projet LIFRANUM…</a:t>
            </a:r>
          </a:p>
        </p:txBody>
      </p:sp>
      <p:pic>
        <p:nvPicPr>
          <p:cNvPr id="1026" name="Picture 2" descr="Lifranum - Posts | Facebook">
            <a:extLst>
              <a:ext uri="{FF2B5EF4-FFF2-40B4-BE49-F238E27FC236}">
                <a16:creationId xmlns:a16="http://schemas.microsoft.com/office/drawing/2014/main" id="{1116973E-F8E1-4EAD-9CF1-97B1AE2EEF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1221" y="4528378"/>
            <a:ext cx="1952625"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31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024154" y="3076256"/>
            <a:ext cx="5563042" cy="705488"/>
          </a:xfrm>
        </p:spPr>
        <p:txBody>
          <a:bodyPr anchor="b">
            <a:noAutofit/>
          </a:bodyPr>
          <a:lstStyle/>
          <a:p>
            <a:pPr algn="l"/>
            <a:r>
              <a:rPr lang="fr-FR" sz="4400" dirty="0"/>
              <a:t>V. Conclusions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58</a:t>
            </a:fld>
            <a:endParaRPr lang="en-US" dirty="0"/>
          </a:p>
        </p:txBody>
      </p:sp>
    </p:spTree>
    <p:extLst>
      <p:ext uri="{BB962C8B-B14F-4D97-AF65-F5344CB8AC3E}">
        <p14:creationId xmlns:p14="http://schemas.microsoft.com/office/powerpoint/2010/main" val="10313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D008DC-E7F8-4E13-A798-22ACFC14D98D}"/>
              </a:ext>
            </a:extLst>
          </p:cNvPr>
          <p:cNvSpPr/>
          <p:nvPr/>
        </p:nvSpPr>
        <p:spPr>
          <a:xfrm>
            <a:off x="838200" y="2975535"/>
            <a:ext cx="8815602" cy="2862322"/>
          </a:xfrm>
          <a:prstGeom prst="rect">
            <a:avLst/>
          </a:prstGeom>
        </p:spPr>
        <p:txBody>
          <a:bodyPr wrap="square">
            <a:spAutoFit/>
          </a:bodyPr>
          <a:lstStyle/>
          <a:p>
            <a:pPr marL="285750" indent="-285750">
              <a:buFont typeface="Arial" panose="020B0604020202020204" pitchFamily="34" charset="0"/>
              <a:buChar char="•"/>
            </a:pPr>
            <a:r>
              <a:rPr lang="fr-FR" dirty="0"/>
              <a:t>Plutôt tournée sur l’utilisation de l’outils numériques concernant un réseau d’acteur ayant pour la plupart déjà publié.</a:t>
            </a:r>
          </a:p>
          <a:p>
            <a:pPr marL="285750" indent="-285750">
              <a:buFont typeface="Arial" panose="020B0604020202020204" pitchFamily="34" charset="0"/>
              <a:buChar char="•"/>
            </a:pPr>
            <a:r>
              <a:rPr lang="fr-FR" dirty="0"/>
              <a:t>Permet de rendre compte de la description progressive de ce réseaux</a:t>
            </a:r>
          </a:p>
          <a:p>
            <a:pPr marL="285750" indent="-285750">
              <a:buFont typeface="Arial" panose="020B0604020202020204" pitchFamily="34" charset="0"/>
              <a:buChar char="•"/>
            </a:pPr>
            <a:r>
              <a:rPr lang="fr-FR" dirty="0"/>
              <a:t>Permis de souligner les dynamiques propres au </a:t>
            </a:r>
            <a:r>
              <a:rPr lang="fr-FR"/>
              <a:t>milieu haïtien : forte </a:t>
            </a:r>
            <a:endParaRPr lang="fr-FR" dirty="0"/>
          </a:p>
          <a:p>
            <a:pPr marL="285750" indent="-285750">
              <a:buFont typeface="Arial" panose="020B0604020202020204" pitchFamily="34" charset="0"/>
              <a:buChar char="•"/>
            </a:pPr>
            <a:r>
              <a:rPr lang="fr-FR" dirty="0"/>
              <a:t>L’étude aura aussi permis de rendre compte d’une dimension participative et sociale postérieur au web social à travers l’analyse des sites web disparus : la dynamique des échanges sur le réseaux haïtien est ici très importante.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endParaRPr lang="fr-FR" dirty="0"/>
          </a:p>
        </p:txBody>
      </p:sp>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fld id="{4FAB73BC-B049-4115-A692-8D63A059BFB8}" type="slidenum">
              <a:rPr lang="en-US" smtClean="0"/>
              <a:t>59</a:t>
            </a:fld>
            <a:endParaRPr lang="en-US" dirty="0"/>
          </a:p>
        </p:txBody>
      </p:sp>
      <p:pic>
        <p:nvPicPr>
          <p:cNvPr id="5" name="Picture 4">
            <a:extLst>
              <a:ext uri="{FF2B5EF4-FFF2-40B4-BE49-F238E27FC236}">
                <a16:creationId xmlns:a16="http://schemas.microsoft.com/office/drawing/2014/main" id="{2178A68A-4BB1-4323-8217-1E7C82F5FE2B}"/>
              </a:ext>
            </a:extLst>
          </p:cNvPr>
          <p:cNvPicPr>
            <a:picLocks noChangeAspect="1"/>
          </p:cNvPicPr>
          <p:nvPr/>
        </p:nvPicPr>
        <p:blipFill rotWithShape="1">
          <a:blip r:embed="rId2">
            <a:extLst>
              <a:ext uri="{28A0092B-C50C-407E-A947-70E740481C1C}">
                <a14:useLocalDpi xmlns:a14="http://schemas.microsoft.com/office/drawing/2010/main" val="0"/>
              </a:ext>
            </a:extLst>
          </a:blip>
          <a:srcRect l="9423" r="56746"/>
          <a:stretch/>
        </p:blipFill>
        <p:spPr>
          <a:xfrm rot="10800000">
            <a:off x="9889254" y="1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4" name="TextBox 3">
            <a:extLst>
              <a:ext uri="{FF2B5EF4-FFF2-40B4-BE49-F238E27FC236}">
                <a16:creationId xmlns:a16="http://schemas.microsoft.com/office/drawing/2014/main" id="{15DBCC2A-2DD8-49DE-A232-71E91D522EB7}"/>
              </a:ext>
            </a:extLst>
          </p:cNvPr>
          <p:cNvSpPr txBox="1"/>
          <p:nvPr/>
        </p:nvSpPr>
        <p:spPr>
          <a:xfrm>
            <a:off x="838200" y="2183187"/>
            <a:ext cx="3672031" cy="461665"/>
          </a:xfrm>
          <a:prstGeom prst="rect">
            <a:avLst/>
          </a:prstGeom>
          <a:noFill/>
        </p:spPr>
        <p:txBody>
          <a:bodyPr wrap="none" rtlCol="0">
            <a:spAutoFit/>
          </a:bodyPr>
          <a:lstStyle/>
          <a:p>
            <a:r>
              <a:rPr lang="fr-FR" sz="2400" dirty="0"/>
              <a:t>Concernant le cas d’Haïti :</a:t>
            </a:r>
          </a:p>
        </p:txBody>
      </p:sp>
      <p:sp>
        <p:nvSpPr>
          <p:cNvPr id="7" name="TextBox 6">
            <a:extLst>
              <a:ext uri="{FF2B5EF4-FFF2-40B4-BE49-F238E27FC236}">
                <a16:creationId xmlns:a16="http://schemas.microsoft.com/office/drawing/2014/main" id="{60B783CE-AC73-4F3F-91B5-F08AD5D2E038}"/>
              </a:ext>
            </a:extLst>
          </p:cNvPr>
          <p:cNvSpPr txBox="1"/>
          <p:nvPr/>
        </p:nvSpPr>
        <p:spPr>
          <a:xfrm>
            <a:off x="838200" y="437536"/>
            <a:ext cx="2739853" cy="461665"/>
          </a:xfrm>
          <a:prstGeom prst="rect">
            <a:avLst/>
          </a:prstGeom>
          <a:noFill/>
        </p:spPr>
        <p:txBody>
          <a:bodyPr wrap="none" rtlCol="0">
            <a:spAutoFit/>
          </a:bodyPr>
          <a:lstStyle/>
          <a:p>
            <a:r>
              <a:rPr lang="fr-FR" sz="2400" dirty="0"/>
              <a:t>Plus généralement :</a:t>
            </a:r>
          </a:p>
        </p:txBody>
      </p:sp>
      <p:sp>
        <p:nvSpPr>
          <p:cNvPr id="6" name="Rectangle 5">
            <a:extLst>
              <a:ext uri="{FF2B5EF4-FFF2-40B4-BE49-F238E27FC236}">
                <a16:creationId xmlns:a16="http://schemas.microsoft.com/office/drawing/2014/main" id="{B1EDD307-6185-4EC4-9D66-6D3B0D04FBC3}"/>
              </a:ext>
            </a:extLst>
          </p:cNvPr>
          <p:cNvSpPr/>
          <p:nvPr/>
        </p:nvSpPr>
        <p:spPr>
          <a:xfrm>
            <a:off x="1103742" y="899201"/>
            <a:ext cx="7745289" cy="923330"/>
          </a:xfrm>
          <a:prstGeom prst="rect">
            <a:avLst/>
          </a:prstGeom>
        </p:spPr>
        <p:txBody>
          <a:bodyPr wrap="square">
            <a:spAutoFit/>
          </a:bodyPr>
          <a:lstStyle/>
          <a:p>
            <a:pPr marL="285750" indent="-285750">
              <a:buFont typeface="Arial" panose="020B0604020202020204" pitchFamily="34" charset="0"/>
              <a:buChar char="•"/>
            </a:pPr>
            <a:r>
              <a:rPr lang="fr-FR" dirty="0"/>
              <a:t>Nous avons pu mettre en œuvre un méthodologie complète pour l’analyse d’un réseaux d’acteurs culturel quel qu’il soit à partir de sources hétérogènes </a:t>
            </a:r>
          </a:p>
        </p:txBody>
      </p:sp>
    </p:spTree>
    <p:extLst>
      <p:ext uri="{BB962C8B-B14F-4D97-AF65-F5344CB8AC3E}">
        <p14:creationId xmlns:p14="http://schemas.microsoft.com/office/powerpoint/2010/main" val="111642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27892" y="212259"/>
            <a:ext cx="8725907" cy="794935"/>
          </a:xfrm>
        </p:spPr>
        <p:txBody>
          <a:bodyPr>
            <a:normAutofit/>
          </a:bodyPr>
          <a:lstStyle/>
          <a:p>
            <a:r>
              <a:rPr lang="fr-FR" sz="4000" dirty="0"/>
              <a:t>Cartographier le Web et le visualiser…</a:t>
            </a:r>
          </a:p>
        </p:txBody>
      </p:sp>
      <p:pic>
        <p:nvPicPr>
          <p:cNvPr id="32" name="Picture 31">
            <a:extLst>
              <a:ext uri="{FF2B5EF4-FFF2-40B4-BE49-F238E27FC236}">
                <a16:creationId xmlns:a16="http://schemas.microsoft.com/office/drawing/2014/main" id="{008A90D8-AE5A-4BE6-BC9D-1CE3E6759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1430" y="5099393"/>
            <a:ext cx="5675235" cy="1360090"/>
          </a:xfrm>
          <a:prstGeom prst="rect">
            <a:avLst/>
          </a:prstGeom>
        </p:spPr>
      </p:pic>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33" name="TextBox 32">
            <a:extLst>
              <a:ext uri="{FF2B5EF4-FFF2-40B4-BE49-F238E27FC236}">
                <a16:creationId xmlns:a16="http://schemas.microsoft.com/office/drawing/2014/main" id="{91C4EEC3-985F-4A6B-BD35-2D1A05CB8B11}"/>
              </a:ext>
            </a:extLst>
          </p:cNvPr>
          <p:cNvSpPr txBox="1"/>
          <p:nvPr/>
        </p:nvSpPr>
        <p:spPr>
          <a:xfrm>
            <a:off x="6767799" y="4527001"/>
            <a:ext cx="3634521" cy="369332"/>
          </a:xfrm>
          <a:prstGeom prst="rect">
            <a:avLst/>
          </a:prstGeom>
          <a:noFill/>
        </p:spPr>
        <p:txBody>
          <a:bodyPr wrap="none" rtlCol="0">
            <a:spAutoFit/>
          </a:bodyPr>
          <a:lstStyle/>
          <a:p>
            <a:r>
              <a:rPr lang="fr-FR" dirty="0"/>
              <a:t>Parcours de construction littéraire ?</a:t>
            </a:r>
          </a:p>
        </p:txBody>
      </p:sp>
      <p:pic>
        <p:nvPicPr>
          <p:cNvPr id="34" name="Picture 33">
            <a:extLst>
              <a:ext uri="{FF2B5EF4-FFF2-40B4-BE49-F238E27FC236}">
                <a16:creationId xmlns:a16="http://schemas.microsoft.com/office/drawing/2014/main" id="{D7DD7405-1B9C-41DD-A8E2-439882C49B24}"/>
              </a:ext>
            </a:extLst>
          </p:cNvPr>
          <p:cNvPicPr>
            <a:picLocks noChangeAspect="1"/>
          </p:cNvPicPr>
          <p:nvPr/>
        </p:nvPicPr>
        <p:blipFill>
          <a:blip r:embed="rId5"/>
          <a:stretch>
            <a:fillRect/>
          </a:stretch>
        </p:blipFill>
        <p:spPr>
          <a:xfrm>
            <a:off x="7079309" y="1912771"/>
            <a:ext cx="2743200" cy="1383738"/>
          </a:xfrm>
          <a:prstGeom prst="rect">
            <a:avLst/>
          </a:prstGeom>
        </p:spPr>
      </p:pic>
      <p:sp>
        <p:nvSpPr>
          <p:cNvPr id="36" name="TextBox 35">
            <a:extLst>
              <a:ext uri="{FF2B5EF4-FFF2-40B4-BE49-F238E27FC236}">
                <a16:creationId xmlns:a16="http://schemas.microsoft.com/office/drawing/2014/main" id="{CD7858E0-53EA-4BDF-A98C-AC4D95CE2C75}"/>
              </a:ext>
            </a:extLst>
          </p:cNvPr>
          <p:cNvSpPr txBox="1"/>
          <p:nvPr/>
        </p:nvSpPr>
        <p:spPr>
          <a:xfrm>
            <a:off x="6818563" y="1570249"/>
            <a:ext cx="3118161" cy="369332"/>
          </a:xfrm>
          <a:prstGeom prst="rect">
            <a:avLst/>
          </a:prstGeom>
          <a:noFill/>
        </p:spPr>
        <p:txBody>
          <a:bodyPr wrap="none" rtlCol="0">
            <a:spAutoFit/>
          </a:bodyPr>
          <a:lstStyle/>
          <a:p>
            <a:r>
              <a:rPr lang="fr-FR" dirty="0"/>
              <a:t>Lecture distante de contenus ?</a:t>
            </a:r>
          </a:p>
        </p:txBody>
      </p:sp>
      <p:sp>
        <p:nvSpPr>
          <p:cNvPr id="45" name="Rectangle 44">
            <a:extLst>
              <a:ext uri="{FF2B5EF4-FFF2-40B4-BE49-F238E27FC236}">
                <a16:creationId xmlns:a16="http://schemas.microsoft.com/office/drawing/2014/main" id="{A9633EBB-245A-4EC1-B4AD-1C520F5B99FC}"/>
              </a:ext>
            </a:extLst>
          </p:cNvPr>
          <p:cNvSpPr/>
          <p:nvPr/>
        </p:nvSpPr>
        <p:spPr>
          <a:xfrm>
            <a:off x="620962" y="4127527"/>
            <a:ext cx="6096000" cy="369332"/>
          </a:xfrm>
          <a:prstGeom prst="rect">
            <a:avLst/>
          </a:prstGeom>
        </p:spPr>
        <p:txBody>
          <a:bodyPr>
            <a:spAutoFit/>
          </a:bodyPr>
          <a:lstStyle/>
          <a:p>
            <a:r>
              <a:rPr lang="fr-FR" dirty="0"/>
              <a:t>Des cartes ?</a:t>
            </a:r>
          </a:p>
        </p:txBody>
      </p:sp>
      <p:sp>
        <p:nvSpPr>
          <p:cNvPr id="3" name="Espace réservé du numéro de diapositive 2">
            <a:extLst>
              <a:ext uri="{FF2B5EF4-FFF2-40B4-BE49-F238E27FC236}">
                <a16:creationId xmlns:a16="http://schemas.microsoft.com/office/drawing/2014/main" id="{E210518B-361F-486F-ACF4-86B76A48FEC9}"/>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14" name="Picture 13">
            <a:extLst>
              <a:ext uri="{FF2B5EF4-FFF2-40B4-BE49-F238E27FC236}">
                <a16:creationId xmlns:a16="http://schemas.microsoft.com/office/drawing/2014/main" id="{1F98F673-12AF-40DF-96D9-4BC660CFD142}"/>
              </a:ext>
            </a:extLst>
          </p:cNvPr>
          <p:cNvPicPr>
            <a:picLocks noChangeAspect="1"/>
          </p:cNvPicPr>
          <p:nvPr/>
        </p:nvPicPr>
        <p:blipFill rotWithShape="1">
          <a:blip r:embed="rId4">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pic>
        <p:nvPicPr>
          <p:cNvPr id="6" name="Picture 5" descr="Map&#10;&#10;Description automatically generated">
            <a:extLst>
              <a:ext uri="{FF2B5EF4-FFF2-40B4-BE49-F238E27FC236}">
                <a16:creationId xmlns:a16="http://schemas.microsoft.com/office/drawing/2014/main" id="{0FF9F3A5-0191-4A5E-9208-17BC28026D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3097" y="4727529"/>
            <a:ext cx="2868458" cy="2005679"/>
          </a:xfrm>
          <a:prstGeom prst="rect">
            <a:avLst/>
          </a:prstGeom>
        </p:spPr>
      </p:pic>
      <p:sp>
        <p:nvSpPr>
          <p:cNvPr id="17" name="TextBox 16">
            <a:extLst>
              <a:ext uri="{FF2B5EF4-FFF2-40B4-BE49-F238E27FC236}">
                <a16:creationId xmlns:a16="http://schemas.microsoft.com/office/drawing/2014/main" id="{5484AC07-2F24-4FB8-B619-4DE83136DEE0}"/>
              </a:ext>
            </a:extLst>
          </p:cNvPr>
          <p:cNvSpPr txBox="1"/>
          <p:nvPr/>
        </p:nvSpPr>
        <p:spPr>
          <a:xfrm>
            <a:off x="2688882" y="4358197"/>
            <a:ext cx="1483163" cy="369332"/>
          </a:xfrm>
          <a:prstGeom prst="rect">
            <a:avLst/>
          </a:prstGeom>
          <a:noFill/>
        </p:spPr>
        <p:txBody>
          <a:bodyPr wrap="none" rtlCol="0">
            <a:spAutoFit/>
          </a:bodyPr>
          <a:lstStyle/>
          <a:p>
            <a:r>
              <a:rPr lang="fr-FR" dirty="0"/>
              <a:t>Des cartes …</a:t>
            </a:r>
          </a:p>
        </p:txBody>
      </p:sp>
      <p:pic>
        <p:nvPicPr>
          <p:cNvPr id="11" name="Picture 10">
            <a:extLst>
              <a:ext uri="{FF2B5EF4-FFF2-40B4-BE49-F238E27FC236}">
                <a16:creationId xmlns:a16="http://schemas.microsoft.com/office/drawing/2014/main" id="{4D2BA0F8-7D64-4A5A-9697-EC5503E9EBDD}"/>
              </a:ext>
            </a:extLst>
          </p:cNvPr>
          <p:cNvPicPr>
            <a:picLocks noChangeAspect="1"/>
          </p:cNvPicPr>
          <p:nvPr/>
        </p:nvPicPr>
        <p:blipFill>
          <a:blip r:embed="rId7"/>
          <a:stretch>
            <a:fillRect/>
          </a:stretch>
        </p:blipFill>
        <p:spPr>
          <a:xfrm>
            <a:off x="2803097" y="2089591"/>
            <a:ext cx="2868458" cy="2359033"/>
          </a:xfrm>
          <a:prstGeom prst="rect">
            <a:avLst/>
          </a:prstGeom>
        </p:spPr>
      </p:pic>
      <p:sp>
        <p:nvSpPr>
          <p:cNvPr id="24" name="TextBox 23">
            <a:extLst>
              <a:ext uri="{FF2B5EF4-FFF2-40B4-BE49-F238E27FC236}">
                <a16:creationId xmlns:a16="http://schemas.microsoft.com/office/drawing/2014/main" id="{65CCD9DD-1E8E-464D-9548-83AB009E2F61}"/>
              </a:ext>
            </a:extLst>
          </p:cNvPr>
          <p:cNvSpPr txBox="1"/>
          <p:nvPr/>
        </p:nvSpPr>
        <p:spPr>
          <a:xfrm>
            <a:off x="2781055" y="1572349"/>
            <a:ext cx="3185411" cy="369332"/>
          </a:xfrm>
          <a:prstGeom prst="rect">
            <a:avLst/>
          </a:prstGeom>
          <a:noFill/>
        </p:spPr>
        <p:txBody>
          <a:bodyPr wrap="square" rtlCol="0">
            <a:spAutoFit/>
          </a:bodyPr>
          <a:lstStyle/>
          <a:p>
            <a:r>
              <a:rPr lang="fr-FR" dirty="0"/>
              <a:t>Réseaux d’acteurs ?</a:t>
            </a:r>
          </a:p>
        </p:txBody>
      </p:sp>
    </p:spTree>
    <p:extLst>
      <p:ext uri="{BB962C8B-B14F-4D97-AF65-F5344CB8AC3E}">
        <p14:creationId xmlns:p14="http://schemas.microsoft.com/office/powerpoint/2010/main" val="355547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4841" y="114404"/>
            <a:ext cx="10515600" cy="682010"/>
          </a:xfrm>
        </p:spPr>
        <p:txBody>
          <a:bodyPr>
            <a:normAutofit fontScale="90000"/>
          </a:bodyPr>
          <a:lstStyle/>
          <a:p>
            <a:r>
              <a:rPr lang="fr-FR" dirty="0"/>
              <a:t>Bibliographie</a:t>
            </a:r>
          </a:p>
        </p:txBody>
      </p:sp>
      <p:sp>
        <p:nvSpPr>
          <p:cNvPr id="3" name="Espace réservé du contenu 2"/>
          <p:cNvSpPr>
            <a:spLocks noGrp="1"/>
          </p:cNvSpPr>
          <p:nvPr>
            <p:ph idx="1"/>
          </p:nvPr>
        </p:nvSpPr>
        <p:spPr>
          <a:xfrm>
            <a:off x="0" y="1109285"/>
            <a:ext cx="10982131" cy="5612190"/>
          </a:xfrm>
        </p:spPr>
        <p:txBody>
          <a:bodyPr>
            <a:normAutofit fontScale="70000" lnSpcReduction="20000"/>
          </a:bodyPr>
          <a:lstStyle/>
          <a:p>
            <a:pPr indent="180340" algn="just">
              <a:spcBef>
                <a:spcPts val="1200"/>
              </a:spcBef>
              <a:spcAft>
                <a:spcPts val="600"/>
              </a:spcAft>
            </a:pPr>
            <a:r>
              <a:rPr lang="fr-FR" sz="2200" cap="small" dirty="0">
                <a:ea typeface="Calibri" panose="020F0502020204030204" pitchFamily="34" charset="0"/>
              </a:rPr>
              <a:t>Barthes R</a:t>
            </a:r>
            <a:r>
              <a:rPr lang="fr-FR" sz="2200" dirty="0">
                <a:ea typeface="Calibri" panose="020F0502020204030204" pitchFamily="34" charset="0"/>
              </a:rPr>
              <a:t>oland, « </a:t>
            </a:r>
            <a:r>
              <a:rPr lang="en-US" sz="2200" dirty="0"/>
              <a:t>The death and return of the author</a:t>
            </a:r>
            <a:r>
              <a:rPr lang="fr-FR" sz="2200" dirty="0">
                <a:ea typeface="Calibri" panose="020F0502020204030204" pitchFamily="34" charset="0"/>
              </a:rPr>
              <a:t> », </a:t>
            </a:r>
            <a:r>
              <a:rPr lang="en-US" sz="2200" dirty="0"/>
              <a:t>Edinburgh : Edinburgh university press ,</a:t>
            </a:r>
            <a:r>
              <a:rPr lang="fr-FR" sz="2200" dirty="0">
                <a:ea typeface="Calibri" panose="020F0502020204030204" pitchFamily="34" charset="0"/>
              </a:rPr>
              <a:t> 1998 </a:t>
            </a:r>
            <a:endParaRPr lang="fr-FR" sz="2200" cap="small" dirty="0">
              <a:ea typeface="Calibri" panose="020F0502020204030204" pitchFamily="34" charset="0"/>
            </a:endParaRPr>
          </a:p>
          <a:p>
            <a:pPr indent="180340" algn="just">
              <a:spcBef>
                <a:spcPts val="1200"/>
              </a:spcBef>
              <a:spcAft>
                <a:spcPts val="600"/>
              </a:spcAft>
            </a:pPr>
            <a:r>
              <a:rPr lang="fr-FR" sz="2200" cap="small" dirty="0">
                <a:ea typeface="Calibri" panose="020F0502020204030204" pitchFamily="34" charset="0"/>
              </a:rPr>
              <a:t>Ben </a:t>
            </a:r>
            <a:r>
              <a:rPr lang="fr-FR" sz="2200" cap="small" dirty="0" err="1">
                <a:ea typeface="Calibri" panose="020F0502020204030204" pitchFamily="34" charset="0"/>
              </a:rPr>
              <a:t>Hazez</a:t>
            </a:r>
            <a:r>
              <a:rPr lang="fr-FR" sz="2200" cap="small" dirty="0">
                <a:ea typeface="Calibri" panose="020F0502020204030204" pitchFamily="34" charset="0"/>
              </a:rPr>
              <a:t> S</a:t>
            </a:r>
            <a:r>
              <a:rPr lang="fr-FR" sz="2200" dirty="0">
                <a:ea typeface="Calibri" panose="020F0502020204030204" pitchFamily="34" charset="0"/>
              </a:rPr>
              <a:t>lim</a:t>
            </a:r>
            <a:r>
              <a:rPr lang="fr-FR" sz="2200" cap="small" dirty="0">
                <a:ea typeface="Calibri" panose="020F0502020204030204" pitchFamily="34" charset="0"/>
              </a:rPr>
              <a:t>, </a:t>
            </a:r>
            <a:r>
              <a:rPr lang="fr-FR" sz="2200" cap="small" dirty="0" err="1">
                <a:ea typeface="Calibri" panose="020F0502020204030204" pitchFamily="34" charset="0"/>
              </a:rPr>
              <a:t>Decles</a:t>
            </a:r>
            <a:r>
              <a:rPr lang="fr-FR" sz="2200" cap="small" dirty="0">
                <a:ea typeface="Calibri" panose="020F0502020204030204" pitchFamily="34" charset="0"/>
              </a:rPr>
              <a:t> </a:t>
            </a:r>
            <a:r>
              <a:rPr lang="fr-FR" sz="2200" dirty="0">
                <a:ea typeface="Calibri" panose="020F0502020204030204" pitchFamily="34" charset="0"/>
              </a:rPr>
              <a:t>Jean Pierre</a:t>
            </a:r>
            <a:r>
              <a:rPr lang="fr-FR" sz="2200" cap="small" dirty="0">
                <a:ea typeface="Calibri" panose="020F0502020204030204" pitchFamily="34" charset="0"/>
              </a:rPr>
              <a:t>, </a:t>
            </a:r>
            <a:r>
              <a:rPr lang="fr-FR" sz="2200" cap="small" dirty="0" err="1">
                <a:ea typeface="Calibri" panose="020F0502020204030204" pitchFamily="34" charset="0"/>
              </a:rPr>
              <a:t>Minel</a:t>
            </a:r>
            <a:r>
              <a:rPr lang="fr-FR" sz="2200" cap="small" dirty="0">
                <a:ea typeface="Calibri" panose="020F0502020204030204" pitchFamily="34" charset="0"/>
              </a:rPr>
              <a:t> J</a:t>
            </a:r>
            <a:r>
              <a:rPr lang="fr-FR" sz="2200" dirty="0">
                <a:ea typeface="Calibri" panose="020F0502020204030204" pitchFamily="34" charset="0"/>
              </a:rPr>
              <a:t>ean-Luc, « Modèle d'exploration contextuelle pour l'analyse sémantique des textes », </a:t>
            </a:r>
            <a:r>
              <a:rPr lang="fr-FR" sz="2200" i="1" dirty="0">
                <a:ea typeface="Calibri" panose="020F0502020204030204" pitchFamily="34" charset="0"/>
              </a:rPr>
              <a:t>HAL</a:t>
            </a:r>
            <a:r>
              <a:rPr lang="fr-FR" sz="2200" dirty="0">
                <a:ea typeface="Calibri" panose="020F0502020204030204" pitchFamily="34" charset="0"/>
              </a:rPr>
              <a:t>,  2006</a:t>
            </a:r>
            <a:endParaRPr lang="fr-FR" sz="2200" cap="small" dirty="0">
              <a:ea typeface="Times New Roman" panose="02020603050405020304" pitchFamily="18" charset="0"/>
            </a:endParaRPr>
          </a:p>
          <a:p>
            <a:pPr indent="180340" algn="just">
              <a:spcBef>
                <a:spcPts val="1200"/>
              </a:spcBef>
              <a:spcAft>
                <a:spcPts val="600"/>
              </a:spcAft>
            </a:pPr>
            <a:r>
              <a:rPr lang="fr-FR" sz="2200" cap="small" dirty="0">
                <a:ea typeface="Times New Roman" panose="02020603050405020304" pitchFamily="18" charset="0"/>
              </a:rPr>
              <a:t>Bélisle</a:t>
            </a:r>
            <a:r>
              <a:rPr lang="fr-FR" sz="2200" dirty="0">
                <a:ea typeface="Times New Roman" panose="02020603050405020304" pitchFamily="18" charset="0"/>
              </a:rPr>
              <a:t> Claire, « Du papier à l’écran : lire se transforme », </a:t>
            </a:r>
            <a:r>
              <a:rPr lang="fr-FR" sz="2200" i="1" dirty="0">
                <a:ea typeface="Times New Roman" panose="02020603050405020304" pitchFamily="18" charset="0"/>
              </a:rPr>
              <a:t>Lire dans un monde numérique</a:t>
            </a:r>
            <a:r>
              <a:rPr lang="fr-FR" sz="2200" dirty="0">
                <a:ea typeface="Times New Roman" panose="02020603050405020304" pitchFamily="18" charset="0"/>
              </a:rPr>
              <a:t>, Villeurbanne, 2011, pp. 112-162.</a:t>
            </a:r>
          </a:p>
          <a:p>
            <a:pPr indent="180340" algn="just">
              <a:spcBef>
                <a:spcPts val="1200"/>
              </a:spcBef>
              <a:spcAft>
                <a:spcPts val="600"/>
              </a:spcAft>
            </a:pPr>
            <a:r>
              <a:rPr lang="fr-FR" sz="2200" cap="small" dirty="0">
                <a:ea typeface="Times New Roman" panose="02020603050405020304" pitchFamily="18" charset="0"/>
              </a:rPr>
              <a:t>Bonnet G</a:t>
            </a:r>
            <a:r>
              <a:rPr lang="fr-FR" sz="2200" dirty="0">
                <a:ea typeface="Times New Roman" panose="02020603050405020304" pitchFamily="18" charset="0"/>
              </a:rPr>
              <a:t>illes, « L’</a:t>
            </a:r>
            <a:r>
              <a:rPr lang="fr-FR" sz="2200" dirty="0" err="1">
                <a:ea typeface="Times New Roman" panose="02020603050405020304" pitchFamily="18" charset="0"/>
              </a:rPr>
              <a:t>hypéritexte</a:t>
            </a:r>
            <a:r>
              <a:rPr lang="fr-FR" sz="2200" dirty="0">
                <a:ea typeface="Times New Roman" panose="02020603050405020304" pitchFamily="18" charset="0"/>
              </a:rPr>
              <a:t>. Poétique de la relecture dans l’œuvre numérique de François Bon », in </a:t>
            </a:r>
            <a:r>
              <a:rPr lang="fr-FR" sz="2200" i="1" dirty="0">
                <a:ea typeface="Times New Roman" panose="02020603050405020304" pitchFamily="18" charset="0"/>
              </a:rPr>
              <a:t>Poétique</a:t>
            </a:r>
            <a:r>
              <a:rPr lang="fr-FR" sz="2200" dirty="0">
                <a:ea typeface="Times New Roman" panose="02020603050405020304" pitchFamily="18" charset="0"/>
              </a:rPr>
              <a:t>, n° 175, Paris, 2014, pp. 21-34.</a:t>
            </a:r>
          </a:p>
          <a:p>
            <a:pPr indent="180340" algn="just">
              <a:spcAft>
                <a:spcPts val="600"/>
              </a:spcAft>
            </a:pPr>
            <a:r>
              <a:rPr lang="fr-FR" sz="2200" cap="small" dirty="0">
                <a:ea typeface="Times New Roman" panose="02020603050405020304" pitchFamily="18" charset="0"/>
              </a:rPr>
              <a:t>-</a:t>
            </a:r>
            <a:r>
              <a:rPr lang="fr-FR" sz="2200" dirty="0">
                <a:ea typeface="Times New Roman" panose="02020603050405020304" pitchFamily="18" charset="0"/>
              </a:rPr>
              <a:t>, « L’</a:t>
            </a:r>
            <a:r>
              <a:rPr lang="fr-FR" sz="2200" i="1" dirty="0" err="1">
                <a:ea typeface="Times New Roman" panose="02020603050405020304" pitchFamily="18" charset="0"/>
              </a:rPr>
              <a:t>autoblographie</a:t>
            </a:r>
            <a:r>
              <a:rPr lang="fr-FR" sz="2200" dirty="0">
                <a:ea typeface="Times New Roman" panose="02020603050405020304" pitchFamily="18" charset="0"/>
              </a:rPr>
              <a:t>. Écritures numériques de soi », in </a:t>
            </a:r>
            <a:r>
              <a:rPr lang="fr-FR" sz="2200" i="1" dirty="0">
                <a:ea typeface="Times New Roman" panose="02020603050405020304" pitchFamily="18" charset="0"/>
              </a:rPr>
              <a:t>Poétique</a:t>
            </a:r>
            <a:r>
              <a:rPr lang="fr-FR" sz="2200" dirty="0">
                <a:ea typeface="Times New Roman" panose="02020603050405020304" pitchFamily="18" charset="0"/>
              </a:rPr>
              <a:t>, n° 177, Paris, 2015, pp. 131-143.</a:t>
            </a:r>
          </a:p>
          <a:p>
            <a:pPr indent="180340" algn="just">
              <a:spcAft>
                <a:spcPts val="600"/>
              </a:spcAft>
            </a:pPr>
            <a:r>
              <a:rPr lang="fr-FR" sz="2200" cap="small" dirty="0">
                <a:ea typeface="Calibri" panose="020F0502020204030204" pitchFamily="34" charset="0"/>
              </a:rPr>
              <a:t>Bureau </a:t>
            </a:r>
            <a:r>
              <a:rPr lang="fr-FR" sz="2200" dirty="0">
                <a:ea typeface="Calibri" panose="020F0502020204030204" pitchFamily="34" charset="0"/>
              </a:rPr>
              <a:t>Bruno, « Méthodologies de construction de corpus », Université Lyon 3,  Cours Humanité Numériques, 2019 </a:t>
            </a:r>
            <a:endParaRPr lang="fr-FR" sz="2200" cap="small" dirty="0">
              <a:ea typeface="Times New Roman" panose="02020603050405020304" pitchFamily="18" charset="0"/>
            </a:endParaRPr>
          </a:p>
          <a:p>
            <a:pPr indent="180340" algn="just">
              <a:spcAft>
                <a:spcPts val="600"/>
              </a:spcAft>
            </a:pPr>
            <a:r>
              <a:rPr lang="fr-FR" sz="2200" cap="small" dirty="0">
                <a:ea typeface="Calibri" panose="020F0502020204030204" pitchFamily="34" charset="0"/>
              </a:rPr>
              <a:t>Compagnon </a:t>
            </a:r>
            <a:r>
              <a:rPr lang="fr-FR" sz="2200" dirty="0">
                <a:ea typeface="Calibri" panose="020F0502020204030204" pitchFamily="34" charset="0"/>
              </a:rPr>
              <a:t>Antoine, Qu'est-ce qu'un auteur ?, Cours Université de Paris IV-Sorbonne</a:t>
            </a:r>
            <a:endParaRPr lang="fr-FR" sz="2200" cap="small" dirty="0">
              <a:ea typeface="Times New Roman" panose="02020603050405020304" pitchFamily="18" charset="0"/>
            </a:endParaRPr>
          </a:p>
          <a:p>
            <a:pPr indent="180340" algn="just">
              <a:spcAft>
                <a:spcPts val="600"/>
              </a:spcAft>
            </a:pPr>
            <a:r>
              <a:rPr lang="fr-FR" sz="2200" cap="small" dirty="0">
                <a:ea typeface="Times New Roman" panose="02020603050405020304" pitchFamily="18" charset="0"/>
              </a:rPr>
              <a:t>Lejeune</a:t>
            </a:r>
            <a:r>
              <a:rPr lang="fr-FR" sz="2200" dirty="0">
                <a:ea typeface="Times New Roman" panose="02020603050405020304" pitchFamily="18" charset="0"/>
              </a:rPr>
              <a:t> Philippe, </a:t>
            </a:r>
            <a:r>
              <a:rPr lang="fr-FR" sz="2200" i="1" dirty="0">
                <a:ea typeface="Times New Roman" panose="02020603050405020304" pitchFamily="18" charset="0"/>
              </a:rPr>
              <a:t>Signes de vie. Le pacte autobiographique, </a:t>
            </a:r>
            <a:r>
              <a:rPr lang="fr-FR" sz="2200" dirty="0">
                <a:ea typeface="Times New Roman" panose="02020603050405020304" pitchFamily="18" charset="0"/>
              </a:rPr>
              <a:t>2, Paris, 2005.</a:t>
            </a:r>
          </a:p>
          <a:p>
            <a:pPr indent="180340" algn="just">
              <a:spcAft>
                <a:spcPts val="600"/>
              </a:spcAft>
            </a:pPr>
            <a:r>
              <a:rPr lang="fr-FR" sz="2200" cap="small" dirty="0" err="1">
                <a:ea typeface="Times New Roman" panose="02020603050405020304" pitchFamily="18" charset="0"/>
              </a:rPr>
              <a:t>Mercklé</a:t>
            </a:r>
            <a:r>
              <a:rPr lang="fr-FR" sz="2200" cap="small" dirty="0">
                <a:ea typeface="Times New Roman" panose="02020603050405020304" pitchFamily="18" charset="0"/>
              </a:rPr>
              <a:t> P</a:t>
            </a:r>
            <a:r>
              <a:rPr lang="fr-FR" sz="2200" dirty="0">
                <a:ea typeface="Times New Roman" panose="02020603050405020304" pitchFamily="18" charset="0"/>
              </a:rPr>
              <a:t>ierre, </a:t>
            </a:r>
            <a:r>
              <a:rPr lang="fr-FR" sz="2200" i="1" dirty="0">
                <a:ea typeface="Times New Roman" panose="02020603050405020304" pitchFamily="18" charset="0"/>
              </a:rPr>
              <a:t>Sociologie des réseaux sociaux</a:t>
            </a:r>
            <a:r>
              <a:rPr lang="fr-FR" sz="2200" dirty="0">
                <a:ea typeface="Times New Roman" panose="02020603050405020304" pitchFamily="18" charset="0"/>
              </a:rPr>
              <a:t>, Paris : La Découverte, 2004, 2011, 2016.</a:t>
            </a:r>
          </a:p>
          <a:p>
            <a:pPr indent="180340" algn="just">
              <a:spcAft>
                <a:spcPts val="600"/>
              </a:spcAft>
            </a:pPr>
            <a:r>
              <a:rPr lang="fr-FR" sz="2200" cap="small" dirty="0" err="1">
                <a:ea typeface="Times New Roman" panose="02020603050405020304" pitchFamily="18" charset="0"/>
              </a:rPr>
              <a:t>Monat</a:t>
            </a:r>
            <a:r>
              <a:rPr lang="fr-FR" sz="2200" dirty="0">
                <a:ea typeface="Times New Roman" panose="02020603050405020304" pitchFamily="18" charset="0"/>
              </a:rPr>
              <a:t> Jean-Baptiste, </a:t>
            </a:r>
            <a:r>
              <a:rPr lang="fr-FR" sz="2200" i="1" dirty="0">
                <a:ea typeface="Times New Roman" panose="02020603050405020304" pitchFamily="18" charset="0"/>
              </a:rPr>
              <a:t>A la recherche du Web littéraire</a:t>
            </a:r>
            <a:r>
              <a:rPr lang="fr-FR" sz="2200" dirty="0">
                <a:ea typeface="Times New Roman" panose="02020603050405020304" pitchFamily="18" charset="0"/>
              </a:rPr>
              <a:t>, mémoire de master 2 Humanités Numériques soutenu à l’Université Lumière Lyon 2 sous la direction de Jérôme </a:t>
            </a:r>
            <a:r>
              <a:rPr lang="fr-FR" sz="2200" cap="small" dirty="0">
                <a:ea typeface="Times New Roman" panose="02020603050405020304" pitchFamily="18" charset="0"/>
              </a:rPr>
              <a:t>Darmont</a:t>
            </a:r>
            <a:r>
              <a:rPr lang="fr-FR" sz="2200" dirty="0">
                <a:ea typeface="Times New Roman" panose="02020603050405020304" pitchFamily="18" charset="0"/>
              </a:rPr>
              <a:t> et de Gilles </a:t>
            </a:r>
            <a:r>
              <a:rPr lang="fr-FR" sz="2200" cap="small" dirty="0">
                <a:ea typeface="Times New Roman" panose="02020603050405020304" pitchFamily="18" charset="0"/>
              </a:rPr>
              <a:t>Bonnet</a:t>
            </a:r>
            <a:r>
              <a:rPr lang="fr-FR" sz="2200" dirty="0">
                <a:ea typeface="Times New Roman" panose="02020603050405020304" pitchFamily="18" charset="0"/>
              </a:rPr>
              <a:t>, 2019, 93 p.</a:t>
            </a:r>
          </a:p>
          <a:p>
            <a:pPr indent="180340" algn="just">
              <a:lnSpc>
                <a:spcPct val="107000"/>
              </a:lnSpc>
              <a:spcAft>
                <a:spcPts val="600"/>
              </a:spcAft>
            </a:pPr>
            <a:r>
              <a:rPr lang="fr-FR" sz="2200" cap="small" dirty="0" err="1">
                <a:ea typeface="Calibri" panose="020F0502020204030204" pitchFamily="34" charset="0"/>
              </a:rPr>
              <a:t>Rastier</a:t>
            </a:r>
            <a:r>
              <a:rPr lang="fr-FR" sz="2200" cap="small" dirty="0">
                <a:ea typeface="Calibri" panose="020F0502020204030204" pitchFamily="34" charset="0"/>
              </a:rPr>
              <a:t> F</a:t>
            </a:r>
            <a:r>
              <a:rPr lang="fr-FR" sz="2200" dirty="0">
                <a:ea typeface="Calibri" panose="020F0502020204030204" pitchFamily="34" charset="0"/>
              </a:rPr>
              <a:t>rançois, « Sémantique du Web vs. </a:t>
            </a:r>
            <a:r>
              <a:rPr lang="fr-FR" sz="2200" i="1" dirty="0" err="1">
                <a:ea typeface="Calibri" panose="020F0502020204030204" pitchFamily="34" charset="0"/>
              </a:rPr>
              <a:t>Semantic</a:t>
            </a:r>
            <a:r>
              <a:rPr lang="fr-FR" sz="2200" i="1" dirty="0">
                <a:ea typeface="Calibri" panose="020F0502020204030204" pitchFamily="34" charset="0"/>
              </a:rPr>
              <a:t> Web</a:t>
            </a:r>
            <a:r>
              <a:rPr lang="fr-FR" sz="2200" dirty="0">
                <a:ea typeface="Calibri" panose="020F0502020204030204" pitchFamily="34" charset="0"/>
              </a:rPr>
              <a:t>. Le problème de la pertinence », in </a:t>
            </a:r>
            <a:r>
              <a:rPr lang="fr-FR" sz="2200" i="1" dirty="0">
                <a:ea typeface="Calibri" panose="020F0502020204030204" pitchFamily="34" charset="0"/>
              </a:rPr>
              <a:t>Syntaxe et sémantique</a:t>
            </a:r>
            <a:r>
              <a:rPr lang="fr-FR" sz="2200" dirty="0">
                <a:ea typeface="Calibri" panose="020F0502020204030204" pitchFamily="34" charset="0"/>
              </a:rPr>
              <a:t>, n° 9, Caen, 2008, pp. 15-36. </a:t>
            </a:r>
          </a:p>
          <a:p>
            <a:pPr indent="180340" algn="just">
              <a:spcAft>
                <a:spcPts val="0"/>
              </a:spcAft>
            </a:pPr>
            <a:r>
              <a:rPr lang="fr-FR" sz="2200" cap="small" dirty="0">
                <a:ea typeface="Calibri" panose="020F0502020204030204" pitchFamily="34" charset="0"/>
              </a:rPr>
              <a:t>Thomas</a:t>
            </a:r>
            <a:r>
              <a:rPr lang="fr-FR" sz="2200" dirty="0">
                <a:ea typeface="Calibri" panose="020F0502020204030204" pitchFamily="34" charset="0"/>
              </a:rPr>
              <a:t> Sue </a:t>
            </a:r>
            <a:r>
              <a:rPr lang="fr-FR" sz="2200" i="1" dirty="0">
                <a:ea typeface="Calibri" panose="020F0502020204030204" pitchFamily="34" charset="0"/>
              </a:rPr>
              <a:t>et al</a:t>
            </a:r>
            <a:r>
              <a:rPr lang="fr-FR" sz="2200" dirty="0">
                <a:ea typeface="Calibri" panose="020F0502020204030204" pitchFamily="34" charset="0"/>
              </a:rPr>
              <a:t>., « </a:t>
            </a:r>
            <a:r>
              <a:rPr lang="fr-FR" sz="2200" dirty="0" err="1">
                <a:ea typeface="Calibri" panose="020F0502020204030204" pitchFamily="34" charset="0"/>
              </a:rPr>
              <a:t>Transliteracy</a:t>
            </a:r>
            <a:r>
              <a:rPr lang="fr-FR" sz="2200" dirty="0">
                <a:ea typeface="Calibri" panose="020F0502020204030204" pitchFamily="34" charset="0"/>
              </a:rPr>
              <a:t> : </a:t>
            </a:r>
            <a:r>
              <a:rPr lang="fr-FR" sz="2200" dirty="0" err="1">
                <a:ea typeface="Calibri" panose="020F0502020204030204" pitchFamily="34" charset="0"/>
              </a:rPr>
              <a:t>Crossing</a:t>
            </a:r>
            <a:r>
              <a:rPr lang="fr-FR" sz="2200" dirty="0">
                <a:ea typeface="Calibri" panose="020F0502020204030204" pitchFamily="34" charset="0"/>
              </a:rPr>
              <a:t> </a:t>
            </a:r>
            <a:r>
              <a:rPr lang="fr-FR" sz="2200" dirty="0" err="1">
                <a:ea typeface="Calibri" panose="020F0502020204030204" pitchFamily="34" charset="0"/>
              </a:rPr>
              <a:t>Divides</a:t>
            </a:r>
            <a:r>
              <a:rPr lang="fr-FR" sz="2200" dirty="0">
                <a:ea typeface="Calibri" panose="020F0502020204030204" pitchFamily="34" charset="0"/>
              </a:rPr>
              <a:t> », </a:t>
            </a:r>
            <a:r>
              <a:rPr lang="fr-FR" sz="2200" i="1" dirty="0">
                <a:ea typeface="Calibri" panose="020F0502020204030204" pitchFamily="34" charset="0"/>
              </a:rPr>
              <a:t>First </a:t>
            </a:r>
            <a:r>
              <a:rPr lang="fr-FR" sz="2200" i="1" dirty="0" err="1">
                <a:ea typeface="Calibri" panose="020F0502020204030204" pitchFamily="34" charset="0"/>
              </a:rPr>
              <a:t>Monday</a:t>
            </a:r>
            <a:r>
              <a:rPr lang="fr-FR" sz="2200" dirty="0">
                <a:ea typeface="Calibri" panose="020F0502020204030204" pitchFamily="34" charset="0"/>
              </a:rPr>
              <a:t>, vol. 12, n° 12, décembre 2007, traduction de </a:t>
            </a:r>
            <a:r>
              <a:rPr lang="fr-FR" sz="2200" cap="small" dirty="0">
                <a:ea typeface="Calibri" panose="020F0502020204030204" pitchFamily="34" charset="0"/>
              </a:rPr>
              <a:t>Guité</a:t>
            </a:r>
            <a:r>
              <a:rPr lang="fr-FR" sz="2200" dirty="0">
                <a:ea typeface="Calibri" panose="020F0502020204030204" pitchFamily="34" charset="0"/>
              </a:rPr>
              <a:t> François (</a:t>
            </a:r>
            <a:r>
              <a:rPr lang="fr-FR" sz="2200" u="sng" dirty="0">
                <a:solidFill>
                  <a:srgbClr val="0563C1"/>
                </a:solidFill>
                <a:ea typeface="Calibri" panose="020F0502020204030204" pitchFamily="34" charset="0"/>
                <a:hlinkClick r:id="rId2"/>
              </a:rPr>
              <a:t>http://www.francoisguite.com/2007/12/la-translitteratie/</a:t>
            </a:r>
            <a:r>
              <a:rPr lang="fr-FR" sz="2200" dirty="0">
                <a:ea typeface="Calibri" panose="020F0502020204030204" pitchFamily="34" charset="0"/>
              </a:rPr>
              <a:t>). </a:t>
            </a:r>
          </a:p>
          <a:p>
            <a:pPr marL="0" indent="0">
              <a:buNone/>
            </a:pPr>
            <a:endParaRPr lang="fr-FR" dirty="0"/>
          </a:p>
        </p:txBody>
      </p:sp>
      <p:sp>
        <p:nvSpPr>
          <p:cNvPr id="7" name="Rectangle 6">
            <a:extLst>
              <a:ext uri="{FF2B5EF4-FFF2-40B4-BE49-F238E27FC236}">
                <a16:creationId xmlns:a16="http://schemas.microsoft.com/office/drawing/2014/main" id="{C94319D0-EBA4-41A6-95D0-6699F35C2793}"/>
              </a:ext>
            </a:extLst>
          </p:cNvPr>
          <p:cNvSpPr/>
          <p:nvPr/>
        </p:nvSpPr>
        <p:spPr>
          <a:xfrm>
            <a:off x="287972" y="6410694"/>
            <a:ext cx="6096000" cy="261610"/>
          </a:xfrm>
          <a:prstGeom prst="rect">
            <a:avLst/>
          </a:prstGeom>
        </p:spPr>
        <p:txBody>
          <a:bodyPr>
            <a:spAutoFit/>
          </a:bodyPr>
          <a:lstStyle/>
          <a:p>
            <a:r>
              <a:rPr lang="fr-FR" sz="1100" u="sng" dirty="0"/>
              <a:t>Crédit image</a:t>
            </a:r>
            <a:r>
              <a:rPr lang="fr-FR" sz="1100" dirty="0"/>
              <a:t> : </a:t>
            </a:r>
            <a:r>
              <a:rPr lang="en-US" sz="1100" dirty="0"/>
              <a:t>« </a:t>
            </a:r>
            <a:r>
              <a:rPr lang="en-US" sz="1100" dirty="0" err="1"/>
              <a:t>Méandres</a:t>
            </a:r>
            <a:r>
              <a:rPr lang="en-US" sz="1100" dirty="0"/>
              <a:t> » Fabrice </a:t>
            </a:r>
            <a:r>
              <a:rPr lang="en-US" sz="1100" dirty="0" err="1"/>
              <a:t>Clapiès</a:t>
            </a:r>
            <a:r>
              <a:rPr lang="en-US" sz="1100" dirty="0"/>
              <a:t> 1997 </a:t>
            </a:r>
            <a:r>
              <a:rPr lang="fr-FR" sz="1100" u="sng" dirty="0"/>
              <a:t>https://geo-graphique.tumblr.com</a:t>
            </a:r>
          </a:p>
        </p:txBody>
      </p:sp>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4" name="Espace réservé du numéro de diapositive 3">
            <a:extLst>
              <a:ext uri="{FF2B5EF4-FFF2-40B4-BE49-F238E27FC236}">
                <a16:creationId xmlns:a16="http://schemas.microsoft.com/office/drawing/2014/main" id="{CFFB68DB-C601-4522-A6C5-0E7D9F5849EF}"/>
              </a:ext>
            </a:extLst>
          </p:cNvPr>
          <p:cNvSpPr>
            <a:spLocks noGrp="1"/>
          </p:cNvSpPr>
          <p:nvPr>
            <p:ph type="sldNum" sz="quarter" idx="12"/>
          </p:nvPr>
        </p:nvSpPr>
        <p:spPr/>
        <p:txBody>
          <a:bodyPr/>
          <a:lstStyle/>
          <a:p>
            <a:fld id="{6113E31D-E2AB-40D1-8B51-AFA5AFEF393A}" type="slidenum">
              <a:rPr lang="en-US" smtClean="0"/>
              <a:t>60</a:t>
            </a:fld>
            <a:endParaRPr lang="en-US" dirty="0"/>
          </a:p>
        </p:txBody>
      </p:sp>
    </p:spTree>
    <p:extLst>
      <p:ext uri="{BB962C8B-B14F-4D97-AF65-F5344CB8AC3E}">
        <p14:creationId xmlns:p14="http://schemas.microsoft.com/office/powerpoint/2010/main" val="70220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915608" y="1448057"/>
            <a:ext cx="5681542" cy="3194281"/>
          </a:xfrm>
        </p:spPr>
        <p:txBody>
          <a:bodyPr anchor="b">
            <a:normAutofit/>
          </a:bodyPr>
          <a:lstStyle/>
          <a:p>
            <a:pPr algn="l"/>
            <a:r>
              <a:rPr lang="fr-FR" dirty="0"/>
              <a:t>Merci de votre attention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Rectangle 6">
            <a:extLst>
              <a:ext uri="{FF2B5EF4-FFF2-40B4-BE49-F238E27FC236}">
                <a16:creationId xmlns:a16="http://schemas.microsoft.com/office/drawing/2014/main" id="{9743A197-B33D-4BDA-B4DA-AD1B8C5E5B06}"/>
              </a:ext>
            </a:extLst>
          </p:cNvPr>
          <p:cNvSpPr/>
          <p:nvPr/>
        </p:nvSpPr>
        <p:spPr>
          <a:xfrm>
            <a:off x="4838666" y="5037679"/>
            <a:ext cx="4500222" cy="646331"/>
          </a:xfrm>
          <a:prstGeom prst="rect">
            <a:avLst/>
          </a:prstGeom>
        </p:spPr>
        <p:txBody>
          <a:bodyPr wrap="square">
            <a:spAutoFit/>
          </a:bodyPr>
          <a:lstStyle/>
          <a:p>
            <a:r>
              <a:rPr lang="fr-FR" dirty="0">
                <a:hlinkClick r:id="rId3"/>
              </a:rPr>
              <a:t>ana.chambat@gmail.com</a:t>
            </a:r>
            <a:r>
              <a:rPr lang="fr-FR" dirty="0"/>
              <a:t> </a:t>
            </a:r>
          </a:p>
          <a:p>
            <a:r>
              <a:rPr lang="fr-FR" dirty="0">
                <a:hlinkClick r:id="rId4"/>
              </a:rPr>
              <a:t>celian.ringwald1@univ-lyon2.fr</a:t>
            </a:r>
            <a:r>
              <a:rPr lang="fr-FR" dirty="0"/>
              <a:t> </a:t>
            </a:r>
          </a:p>
        </p:txBody>
      </p:sp>
      <p:sp>
        <p:nvSpPr>
          <p:cNvPr id="2" name="Espace réservé du numéro de diapositive 1">
            <a:extLst>
              <a:ext uri="{FF2B5EF4-FFF2-40B4-BE49-F238E27FC236}">
                <a16:creationId xmlns:a16="http://schemas.microsoft.com/office/drawing/2014/main" id="{9F7D719F-A008-4CB5-BF2A-6D3917E1E2B0}"/>
              </a:ext>
            </a:extLst>
          </p:cNvPr>
          <p:cNvSpPr>
            <a:spLocks noGrp="1"/>
          </p:cNvSpPr>
          <p:nvPr>
            <p:ph type="sldNum" sz="quarter" idx="12"/>
          </p:nvPr>
        </p:nvSpPr>
        <p:spPr/>
        <p:txBody>
          <a:bodyPr/>
          <a:lstStyle/>
          <a:p>
            <a:fld id="{4FAB73BC-B049-4115-A692-8D63A059BFB8}" type="slidenum">
              <a:rPr lang="en-US" smtClean="0"/>
              <a:t>61</a:t>
            </a:fld>
            <a:endParaRPr lang="en-US" dirty="0"/>
          </a:p>
        </p:txBody>
      </p:sp>
    </p:spTree>
    <p:extLst>
      <p:ext uri="{BB962C8B-B14F-4D97-AF65-F5344CB8AC3E}">
        <p14:creationId xmlns:p14="http://schemas.microsoft.com/office/powerpoint/2010/main" val="405798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a:off x="1774222" y="962269"/>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000" dirty="0"/>
              <a:t>Pour faire suite à la communication du 22 janvier 2020 </a:t>
            </a:r>
          </a:p>
          <a:p>
            <a:pPr algn="ctr"/>
            <a:r>
              <a:rPr lang="fr-FR" sz="2000" dirty="0"/>
              <a:t>« Ébauche de visualisation des productions littéraires francophones d’Haïti et retour d’expérience »</a:t>
            </a:r>
          </a:p>
        </p:txBody>
      </p:sp>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7</a:t>
            </a:fld>
            <a:endParaRPr lang="en-US" dirty="0"/>
          </a:p>
        </p:txBody>
      </p:sp>
      <p:pic>
        <p:nvPicPr>
          <p:cNvPr id="12" name="Picture 11">
            <a:extLst>
              <a:ext uri="{FF2B5EF4-FFF2-40B4-BE49-F238E27FC236}">
                <a16:creationId xmlns:a16="http://schemas.microsoft.com/office/drawing/2014/main" id="{8CA71991-4C49-4073-BA5E-992D1657E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50" y="2496509"/>
            <a:ext cx="5916834" cy="3328219"/>
          </a:xfrm>
          <a:prstGeom prst="rect">
            <a:avLst/>
          </a:prstGeom>
        </p:spPr>
      </p:pic>
      <p:pic>
        <p:nvPicPr>
          <p:cNvPr id="16" name="Picture 15">
            <a:extLst>
              <a:ext uri="{FF2B5EF4-FFF2-40B4-BE49-F238E27FC236}">
                <a16:creationId xmlns:a16="http://schemas.microsoft.com/office/drawing/2014/main" id="{6E5FC102-006C-4AEB-94DE-7620D00C4E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52334" y="3317191"/>
            <a:ext cx="3097161" cy="2322871"/>
          </a:xfrm>
          <a:prstGeom prst="rect">
            <a:avLst/>
          </a:prstGeom>
        </p:spPr>
      </p:pic>
      <p:sp>
        <p:nvSpPr>
          <p:cNvPr id="17" name="Arrow: Right 16">
            <a:extLst>
              <a:ext uri="{FF2B5EF4-FFF2-40B4-BE49-F238E27FC236}">
                <a16:creationId xmlns:a16="http://schemas.microsoft.com/office/drawing/2014/main" id="{BCFDDC53-0739-4332-98E3-A9403ABF93AD}"/>
              </a:ext>
            </a:extLst>
          </p:cNvPr>
          <p:cNvSpPr/>
          <p:nvPr/>
        </p:nvSpPr>
        <p:spPr>
          <a:xfrm>
            <a:off x="8620327" y="4048461"/>
            <a:ext cx="137651" cy="452284"/>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9">
            <a:extLst>
              <a:ext uri="{FF2B5EF4-FFF2-40B4-BE49-F238E27FC236}">
                <a16:creationId xmlns:a16="http://schemas.microsoft.com/office/drawing/2014/main" id="{369C48F5-ABC6-4B32-9BAD-C51E11CB3376}"/>
              </a:ext>
            </a:extLst>
          </p:cNvPr>
          <p:cNvPicPr>
            <a:picLocks noChangeAspect="1"/>
          </p:cNvPicPr>
          <p:nvPr/>
        </p:nvPicPr>
        <p:blipFill rotWithShape="1">
          <a:blip r:embed="rId5">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55044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507671"/>
            <a:ext cx="5636225" cy="2798620"/>
          </a:xfrm>
        </p:spPr>
        <p:txBody>
          <a:bodyPr anchor="b">
            <a:normAutofit/>
          </a:bodyPr>
          <a:lstStyle/>
          <a:p>
            <a:pPr algn="l"/>
            <a:r>
              <a:rPr lang="fr-FR" sz="4400" dirty="0"/>
              <a:t>II. Croiser Web sémantique et contenus participatifs</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483A99B4-2AC8-4262-8F54-B1737517E333}"/>
              </a:ext>
            </a:extLst>
          </p:cNvPr>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79679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794935"/>
          </a:xfrm>
        </p:spPr>
        <p:txBody>
          <a:bodyPr>
            <a:normAutofit/>
          </a:bodyPr>
          <a:lstStyle/>
          <a:p>
            <a:r>
              <a:rPr lang="fr-FR" sz="4000" dirty="0"/>
              <a:t>Point de départ </a:t>
            </a:r>
          </a:p>
        </p:txBody>
      </p:sp>
      <p:pic>
        <p:nvPicPr>
          <p:cNvPr id="10" name="Picture 9">
            <a:extLst>
              <a:ext uri="{FF2B5EF4-FFF2-40B4-BE49-F238E27FC236}">
                <a16:creationId xmlns:a16="http://schemas.microsoft.com/office/drawing/2014/main" id="{653DAD4F-B2FC-401B-AE5B-9E59263E270A}"/>
              </a:ext>
            </a:extLst>
          </p:cNvPr>
          <p:cNvPicPr>
            <a:picLocks noChangeAspect="1"/>
          </p:cNvPicPr>
          <p:nvPr/>
        </p:nvPicPr>
        <p:blipFill>
          <a:blip r:embed="rId2"/>
          <a:stretch>
            <a:fillRect/>
          </a:stretch>
        </p:blipFill>
        <p:spPr>
          <a:xfrm>
            <a:off x="5118965" y="1558719"/>
            <a:ext cx="4866968" cy="1116392"/>
          </a:xfrm>
          <a:prstGeom prst="rect">
            <a:avLst/>
          </a:prstGeom>
        </p:spPr>
      </p:pic>
      <p:pic>
        <p:nvPicPr>
          <p:cNvPr id="14" name="Picture 13">
            <a:extLst>
              <a:ext uri="{FF2B5EF4-FFF2-40B4-BE49-F238E27FC236}">
                <a16:creationId xmlns:a16="http://schemas.microsoft.com/office/drawing/2014/main" id="{01C5C0FF-8CAD-4A98-9D24-8FE694074D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3447" y="1584730"/>
            <a:ext cx="914400" cy="914400"/>
          </a:xfrm>
          <a:prstGeom prst="rect">
            <a:avLst/>
          </a:prstGeom>
        </p:spPr>
      </p:pic>
      <p:pic>
        <p:nvPicPr>
          <p:cNvPr id="1026" name="Picture 2" descr="Résultat de recherche d'images pour &quot;rdf logo&quot;">
            <a:extLst>
              <a:ext uri="{FF2B5EF4-FFF2-40B4-BE49-F238E27FC236}">
                <a16:creationId xmlns:a16="http://schemas.microsoft.com/office/drawing/2014/main" id="{28B60464-3171-4E20-B020-270FDF4608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7664" y="3290864"/>
            <a:ext cx="765965" cy="8308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70B4C4-3880-4C16-96BE-728B11E98D07}"/>
              </a:ext>
            </a:extLst>
          </p:cNvPr>
          <p:cNvSpPr txBox="1"/>
          <p:nvPr/>
        </p:nvSpPr>
        <p:spPr>
          <a:xfrm>
            <a:off x="1992052" y="3137665"/>
            <a:ext cx="2067296" cy="830997"/>
          </a:xfrm>
          <a:prstGeom prst="rect">
            <a:avLst/>
          </a:prstGeom>
          <a:noFill/>
        </p:spPr>
        <p:txBody>
          <a:bodyPr wrap="none" rtlCol="0">
            <a:spAutoFit/>
          </a:bodyPr>
          <a:lstStyle/>
          <a:p>
            <a:pPr algn="r"/>
            <a:r>
              <a:rPr lang="fr-FR" sz="1200" dirty="0"/>
              <a:t>Extrait RDF des ressources :</a:t>
            </a:r>
          </a:p>
          <a:p>
            <a:pPr algn="r"/>
            <a:r>
              <a:rPr lang="fr-FR" sz="1200" dirty="0"/>
              <a:t>Titre site, type, date, auteur,</a:t>
            </a:r>
          </a:p>
          <a:p>
            <a:pPr algn="r"/>
            <a:r>
              <a:rPr lang="fr-FR" sz="1200" dirty="0"/>
              <a:t>droits, id, publications,</a:t>
            </a:r>
          </a:p>
          <a:p>
            <a:pPr algn="r"/>
            <a:r>
              <a:rPr lang="fr-FR" sz="1200" dirty="0"/>
              <a:t> contributeur, couverture</a:t>
            </a:r>
          </a:p>
        </p:txBody>
      </p:sp>
      <p:pic>
        <p:nvPicPr>
          <p:cNvPr id="16" name="Picture 15">
            <a:extLst>
              <a:ext uri="{FF2B5EF4-FFF2-40B4-BE49-F238E27FC236}">
                <a16:creationId xmlns:a16="http://schemas.microsoft.com/office/drawing/2014/main" id="{2BDD4C98-BE93-458B-BEE9-78C019212A56}"/>
              </a:ext>
            </a:extLst>
          </p:cNvPr>
          <p:cNvPicPr>
            <a:picLocks noChangeAspect="1"/>
          </p:cNvPicPr>
          <p:nvPr/>
        </p:nvPicPr>
        <p:blipFill>
          <a:blip r:embed="rId5"/>
          <a:stretch>
            <a:fillRect/>
          </a:stretch>
        </p:blipFill>
        <p:spPr>
          <a:xfrm>
            <a:off x="5245113" y="2958285"/>
            <a:ext cx="4866968" cy="1559090"/>
          </a:xfrm>
          <a:prstGeom prst="rect">
            <a:avLst/>
          </a:prstGeom>
        </p:spPr>
      </p:pic>
      <p:sp>
        <p:nvSpPr>
          <p:cNvPr id="18" name="TextBox 17">
            <a:extLst>
              <a:ext uri="{FF2B5EF4-FFF2-40B4-BE49-F238E27FC236}">
                <a16:creationId xmlns:a16="http://schemas.microsoft.com/office/drawing/2014/main" id="{799CDCD8-BFE2-4293-BF88-DD810EBD9D08}"/>
              </a:ext>
            </a:extLst>
          </p:cNvPr>
          <p:cNvSpPr txBox="1"/>
          <p:nvPr/>
        </p:nvSpPr>
        <p:spPr>
          <a:xfrm>
            <a:off x="1876847" y="1755061"/>
            <a:ext cx="2131289" cy="461665"/>
          </a:xfrm>
          <a:prstGeom prst="rect">
            <a:avLst/>
          </a:prstGeom>
          <a:noFill/>
        </p:spPr>
        <p:txBody>
          <a:bodyPr wrap="none" rtlCol="0">
            <a:spAutoFit/>
          </a:bodyPr>
          <a:lstStyle/>
          <a:p>
            <a:pPr algn="r"/>
            <a:r>
              <a:rPr lang="fr-FR" sz="1200" dirty="0"/>
              <a:t>Bibliothèque </a:t>
            </a:r>
            <a:r>
              <a:rPr lang="fr-FR" sz="1200" dirty="0" err="1"/>
              <a:t>Zotéro</a:t>
            </a:r>
            <a:endParaRPr lang="fr-FR" sz="1200" dirty="0"/>
          </a:p>
          <a:p>
            <a:pPr algn="r"/>
            <a:r>
              <a:rPr lang="fr-FR" sz="1200" dirty="0"/>
              <a:t>Organisée géographiquement </a:t>
            </a:r>
          </a:p>
        </p:txBody>
      </p:sp>
      <p:pic>
        <p:nvPicPr>
          <p:cNvPr id="19" name="Picture 18">
            <a:extLst>
              <a:ext uri="{FF2B5EF4-FFF2-40B4-BE49-F238E27FC236}">
                <a16:creationId xmlns:a16="http://schemas.microsoft.com/office/drawing/2014/main" id="{CCA09FB4-AD0F-494E-A10A-58D0186BE0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6303" y="5074575"/>
            <a:ext cx="942975" cy="942975"/>
          </a:xfrm>
          <a:prstGeom prst="rect">
            <a:avLst/>
          </a:prstGeom>
        </p:spPr>
      </p:pic>
      <p:pic>
        <p:nvPicPr>
          <p:cNvPr id="20" name="Picture 19">
            <a:extLst>
              <a:ext uri="{FF2B5EF4-FFF2-40B4-BE49-F238E27FC236}">
                <a16:creationId xmlns:a16="http://schemas.microsoft.com/office/drawing/2014/main" id="{F59DD66C-1FA9-4729-97CB-AEC8B25987DC}"/>
              </a:ext>
            </a:extLst>
          </p:cNvPr>
          <p:cNvPicPr>
            <a:picLocks noChangeAspect="1"/>
          </p:cNvPicPr>
          <p:nvPr/>
        </p:nvPicPr>
        <p:blipFill>
          <a:blip r:embed="rId7"/>
          <a:stretch>
            <a:fillRect/>
          </a:stretch>
        </p:blipFill>
        <p:spPr>
          <a:xfrm>
            <a:off x="5252353" y="4699358"/>
            <a:ext cx="4866968" cy="1520467"/>
          </a:xfrm>
          <a:prstGeom prst="rect">
            <a:avLst/>
          </a:prstGeom>
        </p:spPr>
      </p:pic>
      <p:sp>
        <p:nvSpPr>
          <p:cNvPr id="22" name="TextBox 21">
            <a:extLst>
              <a:ext uri="{FF2B5EF4-FFF2-40B4-BE49-F238E27FC236}">
                <a16:creationId xmlns:a16="http://schemas.microsoft.com/office/drawing/2014/main" id="{5F8926F2-4E40-479C-8DF5-91BD1E917667}"/>
              </a:ext>
            </a:extLst>
          </p:cNvPr>
          <p:cNvSpPr txBox="1"/>
          <p:nvPr/>
        </p:nvSpPr>
        <p:spPr>
          <a:xfrm>
            <a:off x="2473093" y="5361396"/>
            <a:ext cx="1561261" cy="276999"/>
          </a:xfrm>
          <a:prstGeom prst="rect">
            <a:avLst/>
          </a:prstGeom>
          <a:noFill/>
        </p:spPr>
        <p:txBody>
          <a:bodyPr wrap="none" rtlCol="0">
            <a:spAutoFit/>
          </a:bodyPr>
          <a:lstStyle/>
          <a:p>
            <a:pPr algn="r"/>
            <a:r>
              <a:rPr lang="fr-FR" sz="1200" dirty="0"/>
              <a:t>Corpus limité à Haïti</a:t>
            </a:r>
          </a:p>
        </p:txBody>
      </p:sp>
      <p:sp>
        <p:nvSpPr>
          <p:cNvPr id="21" name="Arrow: Down 20">
            <a:extLst>
              <a:ext uri="{FF2B5EF4-FFF2-40B4-BE49-F238E27FC236}">
                <a16:creationId xmlns:a16="http://schemas.microsoft.com/office/drawing/2014/main" id="{00C2CCE7-FF9A-42EC-846C-16488EF6AEBF}"/>
              </a:ext>
            </a:extLst>
          </p:cNvPr>
          <p:cNvSpPr/>
          <p:nvPr/>
        </p:nvSpPr>
        <p:spPr>
          <a:xfrm>
            <a:off x="4409371" y="2675111"/>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Arrow: Down 23">
            <a:extLst>
              <a:ext uri="{FF2B5EF4-FFF2-40B4-BE49-F238E27FC236}">
                <a16:creationId xmlns:a16="http://schemas.microsoft.com/office/drawing/2014/main" id="{E000FE7F-1D0C-40DD-835F-730E422419AB}"/>
              </a:ext>
            </a:extLst>
          </p:cNvPr>
          <p:cNvSpPr/>
          <p:nvPr/>
        </p:nvSpPr>
        <p:spPr>
          <a:xfrm>
            <a:off x="4506887" y="4399845"/>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298D4869-FAB0-47BE-92FD-89707004C5F1}"/>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17" name="Picture 7">
            <a:extLst>
              <a:ext uri="{FF2B5EF4-FFF2-40B4-BE49-F238E27FC236}">
                <a16:creationId xmlns:a16="http://schemas.microsoft.com/office/drawing/2014/main" id="{A2015A2D-145A-426E-8A9C-CD63C4F8DEA4}"/>
              </a:ext>
            </a:extLst>
          </p:cNvPr>
          <p:cNvPicPr>
            <a:picLocks noChangeAspect="1"/>
          </p:cNvPicPr>
          <p:nvPr/>
        </p:nvPicPr>
        <p:blipFill rotWithShape="1">
          <a:blip r:embed="rId8">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23" name="Graphic 22">
            <a:extLst>
              <a:ext uri="{FF2B5EF4-FFF2-40B4-BE49-F238E27FC236}">
                <a16:creationId xmlns:a16="http://schemas.microsoft.com/office/drawing/2014/main" id="{74867B67-4951-4E4A-9C69-2AB1EE03920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65113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nalisé 1">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4165</TotalTime>
  <Words>2984</Words>
  <Application>Microsoft Office PowerPoint</Application>
  <PresentationFormat>Widescreen</PresentationFormat>
  <Paragraphs>456</Paragraphs>
  <Slides>61</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Abadi Extra Light</vt:lpstr>
      <vt:lpstr>Arial</vt:lpstr>
      <vt:lpstr>Calibri</vt:lpstr>
      <vt:lpstr>Calisto MT</vt:lpstr>
      <vt:lpstr>Corbel</vt:lpstr>
      <vt:lpstr>TimesNewRomanPS-ItalicMT</vt:lpstr>
      <vt:lpstr>TimesNewRomanPSMT</vt:lpstr>
      <vt:lpstr>Wingdings</vt:lpstr>
      <vt:lpstr>1_Thème Office</vt:lpstr>
      <vt:lpstr>Faire émerger le réseau littéraire francophone haïtien à l’ère du numérique</vt:lpstr>
      <vt:lpstr>Faire émerger le réseau littéraire francophone haïtien à l’ère du numérique</vt:lpstr>
      <vt:lpstr>I. Introduction</vt:lpstr>
      <vt:lpstr>PowerPoint Presentation</vt:lpstr>
      <vt:lpstr>PowerPoint Presentation</vt:lpstr>
      <vt:lpstr>Cartographier le Web et le visualiser…</vt:lpstr>
      <vt:lpstr>PowerPoint Presentation</vt:lpstr>
      <vt:lpstr>II. Croiser Web sémantique et contenus participatifs </vt:lpstr>
      <vt:lpstr>Point de départ </vt:lpstr>
      <vt:lpstr> Sur la base d’une liste de référence web</vt:lpstr>
      <vt:lpstr>Changement de paradigme</vt:lpstr>
      <vt:lpstr>Sources et caractéristiques</vt:lpstr>
      <vt:lpstr>Informations obtenues via les sites de « référence »  </vt:lpstr>
      <vt:lpstr>Explicitation de la requête Wikidata - SPARQL</vt:lpstr>
      <vt:lpstr>Consolidation des données</vt:lpstr>
      <vt:lpstr>Insertion de la liste d’écrivains haïtiens</vt:lpstr>
      <vt:lpstr>Regroupements d’informations via Wikidata</vt:lpstr>
      <vt:lpstr>Regroupements d’informations via le VIAF</vt:lpstr>
      <vt:lpstr>Récupération d’informations clefs</vt:lpstr>
      <vt:lpstr>Filtrage du corpus</vt:lpstr>
      <vt:lpstr>Le corpus final en quelques chiffres clés</vt:lpstr>
      <vt:lpstr>Agréger et normaliser le tout ?</vt:lpstr>
      <vt:lpstr> III. Normalisation du corpus et structuration en XML-TEI </vt:lpstr>
      <vt:lpstr>PowerPoint Presentation</vt:lpstr>
      <vt:lpstr>PowerPoint Presentation</vt:lpstr>
      <vt:lpstr>Structure du fichier XML-TEI</vt:lpstr>
      <vt:lpstr>Le &lt;teiHeader&gt;</vt:lpstr>
      <vt:lpstr>Des &lt;div&gt;</vt:lpstr>
      <vt:lpstr>PowerPoint Presentation</vt:lpstr>
      <vt:lpstr>PowerPoint Presentation</vt:lpstr>
      <vt:lpstr>Partie 1 </vt:lpstr>
      <vt:lpstr>&lt;div&gt; bio</vt:lpstr>
      <vt:lpstr>&lt;div&gt; biblio</vt:lpstr>
      <vt:lpstr>&lt;div&gt; adresses Web </vt:lpstr>
      <vt:lpstr>Les feuilles de transformations XSL</vt:lpstr>
      <vt:lpstr>Les feuilles de transformations XSL</vt:lpstr>
      <vt:lpstr>Pour obtenir :</vt:lpstr>
      <vt:lpstr>IV. Exploitation des données</vt:lpstr>
      <vt:lpstr>PowerPoint Presentation</vt:lpstr>
      <vt:lpstr>PowerPoint Presentation</vt:lpstr>
      <vt:lpstr>PowerPoint Presentation</vt:lpstr>
      <vt:lpstr>PowerPoint Presentation</vt:lpstr>
      <vt:lpstr>PowerPoint Presentation</vt:lpstr>
      <vt:lpstr>PowerPoint Presentation</vt:lpstr>
      <vt:lpstr>Du côté du contenu web fournis par île-en-île</vt:lpstr>
      <vt:lpstr>Pages personnelles issues de SPLA - Un voyage dans le temps</vt:lpstr>
      <vt:lpstr>Pages personnelles issues de SPLA</vt:lpstr>
      <vt:lpstr>A propos des pages Wikipédia</vt:lpstr>
      <vt:lpstr>PowerPoint Presentation</vt:lpstr>
      <vt:lpstr>PowerPoint Presentation</vt:lpstr>
      <vt:lpstr>PowerPoint Presentation</vt:lpstr>
      <vt:lpstr>PowerPoint Presentation</vt:lpstr>
      <vt:lpstr>PowerPoint Presentation</vt:lpstr>
      <vt:lpstr>Mieux décrire un espace émergeant et ses acteurs</vt:lpstr>
      <vt:lpstr>Utilisation du TAL pour obtenir des données biographiques…</vt:lpstr>
      <vt:lpstr>Utilisation du TAL pour lier les biographies sur des entités plus vastes…</vt:lpstr>
      <vt:lpstr>Un espace encore à explorer : </vt:lpstr>
      <vt:lpstr>V. Conclusions</vt:lpstr>
      <vt:lpstr>PowerPoint Presentation</vt:lpstr>
      <vt:lpstr>Bibliographie</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CartoWeb</dc:title>
  <dc:creator>Celian; Anaïs CHAMBAT</dc:creator>
  <cp:lastModifiedBy>Célian Ringwald</cp:lastModifiedBy>
  <cp:revision>344</cp:revision>
  <dcterms:created xsi:type="dcterms:W3CDTF">2020-01-21T15:26:20Z</dcterms:created>
  <dcterms:modified xsi:type="dcterms:W3CDTF">2021-02-03T20:14:14Z</dcterms:modified>
</cp:coreProperties>
</file>